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eue Machina" charset="1" panose="00000500000000000000"/>
      <p:regular r:id="rId16"/>
    </p:embeddedFont>
    <p:embeddedFont>
      <p:font typeface="Neue Machina Light" charset="1" panose="00000400000000000000"/>
      <p:regular r:id="rId17"/>
    </p:embeddedFont>
    <p:embeddedFont>
      <p:font typeface="Neue Machina Ultra-Bold" charset="1" panose="000009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2.png" Type="http://schemas.openxmlformats.org/officeDocument/2006/relationships/image"/><Relationship Id="rId8"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2.png" Type="http://schemas.openxmlformats.org/officeDocument/2006/relationships/image"/><Relationship Id="rId6"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3531727" y="3049598"/>
            <a:ext cx="14011292" cy="3464308"/>
          </a:xfrm>
          <a:prstGeom prst="rect">
            <a:avLst/>
          </a:prstGeom>
        </p:spPr>
        <p:txBody>
          <a:bodyPr anchor="t" rtlCol="false" tIns="0" lIns="0" bIns="0" rIns="0">
            <a:spAutoFit/>
          </a:bodyPr>
          <a:lstStyle/>
          <a:p>
            <a:pPr algn="ctr">
              <a:lnSpc>
                <a:spcPts val="13881"/>
              </a:lnSpc>
            </a:pPr>
            <a:r>
              <a:rPr lang="en-US" sz="9915">
                <a:solidFill>
                  <a:srgbClr val="FFFFFF"/>
                </a:solidFill>
                <a:latin typeface="Neue Machina Ultra-Bold"/>
              </a:rPr>
              <a:t>SEMINAR </a:t>
            </a:r>
          </a:p>
          <a:p>
            <a:pPr algn="ctr">
              <a:lnSpc>
                <a:spcPts val="13881"/>
              </a:lnSpc>
            </a:pPr>
            <a:r>
              <a:rPr lang="en-US" sz="9915">
                <a:solidFill>
                  <a:srgbClr val="FFFFFF"/>
                </a:solidFill>
                <a:latin typeface="Neue Machina Ultra-Bold"/>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505413" y="1185864"/>
          <a:ext cx="17398275" cy="8542325"/>
        </p:xfrm>
        <a:graphic>
          <a:graphicData uri="http://schemas.openxmlformats.org/drawingml/2006/table">
            <a:tbl>
              <a:tblPr/>
              <a:tblGrid>
                <a:gridCol w="1281500"/>
                <a:gridCol w="2604729"/>
                <a:gridCol w="2784082"/>
                <a:gridCol w="5534707"/>
                <a:gridCol w="5193256"/>
              </a:tblGrid>
              <a:tr h="2085753">
                <a:tc>
                  <a:txBody>
                    <a:bodyPr anchor="t" rtlCol="false"/>
                    <a:lstStyle/>
                    <a:p>
                      <a:pPr algn="ctr">
                        <a:lnSpc>
                          <a:spcPts val="4199"/>
                        </a:lnSpc>
                        <a:defRPr/>
                      </a:pPr>
                      <a:r>
                        <a:rPr lang="en-US" sz="2999">
                          <a:solidFill>
                            <a:srgbClr val="FFFFFF"/>
                          </a:solidFill>
                          <a:latin typeface="Neue Machina Bold"/>
                        </a:rPr>
                        <a:t>Sr no</a:t>
                      </a:r>
                      <a:endParaRPr lang="en-US" sz="1100"/>
                    </a:p>
                    <a:p>
                      <a:pPr algn="ctr">
                        <a:lnSpc>
                          <a:spcPts val="41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Ultra-Bold"/>
                        </a:rPr>
                        <a:t>Source</a:t>
                      </a:r>
                      <a:endParaRPr lang="en-US" sz="1100"/>
                    </a:p>
                    <a:p>
                      <a:pPr algn="ctr">
                        <a:lnSpc>
                          <a:spcPts val="4199"/>
                        </a:lnSpc>
                      </a:pPr>
                      <a:r>
                        <a:rPr lang="en-US" sz="2999">
                          <a:solidFill>
                            <a:srgbClr val="FFFFFF"/>
                          </a:solidFill>
                          <a:latin typeface="Neue Machina Ultra-Bold"/>
                        </a:rPr>
                        <a:t>(2023)</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62679">
                <a:tc>
                  <a:txBody>
                    <a:bodyPr anchor="t" rtlCol="false"/>
                    <a:lstStyle/>
                    <a:p>
                      <a:pPr algn="ctr">
                        <a:lnSpc>
                          <a:spcPts val="4199"/>
                        </a:lnSpc>
                        <a:defRPr/>
                      </a:pPr>
                      <a:r>
                        <a:rPr lang="en-US" sz="2999">
                          <a:solidFill>
                            <a:srgbClr val="FFFFFF"/>
                          </a:solidFill>
                          <a:latin typeface="Montserrat"/>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P. Rajendra Prasad and R. Z. Ahmed</a:t>
                      </a:r>
                      <a:endParaRPr lang="en-US" sz="1100"/>
                    </a:p>
                    <a:p>
                      <a:pPr algn="ctr">
                        <a:lnSpc>
                          <a:spcPts val="2799"/>
                        </a:lnSpc>
                      </a:pPr>
                      <a:r>
                        <a:rPr lang="en-US" sz="1999">
                          <a:solidFill>
                            <a:srgbClr val="FFFFFF"/>
                          </a:solidFill>
                          <a:latin typeface="Montserrat"/>
                        </a:rPr>
                        <a:t>(IEEE)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Secured E-Voting System Implementation Using Block-Chain Network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Montserrat"/>
                        </a:rPr>
                        <a:t>The proposed blockchain-based e-voting system is secure, transparent, and tamper-proof.</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still needs to be developed further to make it more user-friendly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46946">
                <a:tc>
                  <a:txBody>
                    <a:bodyPr anchor="t" rtlCol="false"/>
                    <a:lstStyle/>
                    <a:p>
                      <a:pPr algn="ctr">
                        <a:lnSpc>
                          <a:spcPts val="4200"/>
                        </a:lnSpc>
                        <a:defRPr/>
                      </a:pPr>
                      <a:r>
                        <a:rPr lang="en-US" sz="3000">
                          <a:solidFill>
                            <a:srgbClr val="FFFFFF"/>
                          </a:solidFill>
                          <a:latin typeface="Montserrat"/>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S. Khedkar, K. Mahajan and M. Shirole</a:t>
                      </a:r>
                      <a:endParaRPr lang="en-US" sz="1100"/>
                    </a:p>
                    <a:p>
                      <a:pPr algn="ctr">
                        <a:lnSpc>
                          <a:spcPts val="2799"/>
                        </a:lnSpc>
                      </a:pPr>
                      <a:r>
                        <a:rPr lang="en-US" sz="1999">
                          <a:solidFill>
                            <a:srgbClr val="FFFFFF"/>
                          </a:solidFill>
                          <a:latin typeface="Montserrat"/>
                        </a:rPr>
                        <a:t>(ICBIR)</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Optimization of Blockchain Based E-voting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is capable of handling a large number of votes without compromising security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needs to be tested on a large scale to ensure that it is scalable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46946">
                <a:tc>
                  <a:txBody>
                    <a:bodyPr anchor="t" rtlCol="false"/>
                    <a:lstStyle/>
                    <a:p>
                      <a:pPr algn="ctr">
                        <a:lnSpc>
                          <a:spcPts val="4199"/>
                        </a:lnSpc>
                        <a:defRPr/>
                      </a:pPr>
                      <a:r>
                        <a:rPr lang="en-US" sz="2999">
                          <a:solidFill>
                            <a:srgbClr val="FFFFFF"/>
                          </a:solidFill>
                          <a:latin typeface="Montserrat"/>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A. Balti, A. Prabhu, S. Shahi, et.al</a:t>
                      </a:r>
                      <a:endParaRPr lang="en-US" sz="1100"/>
                    </a:p>
                    <a:p>
                      <a:pPr algn="ctr">
                        <a:lnSpc>
                          <a:spcPts val="2799"/>
                        </a:lnSpc>
                      </a:pPr>
                      <a:r>
                        <a:rPr lang="en-US" sz="1999">
                          <a:solidFill>
                            <a:srgbClr val="FFFFFF"/>
                          </a:solidFill>
                          <a:latin typeface="Montserrat"/>
                        </a:rPr>
                        <a:t>(ICSCSS)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A Decentralized and Immutable E-Voting System using Blockchain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is more resistant to attack than traditional e-voting systems.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needs to be further analysed to address the security risks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3578975" y="99060"/>
            <a:ext cx="11130050" cy="929640"/>
          </a:xfrm>
          <a:prstGeom prst="rect">
            <a:avLst/>
          </a:prstGeom>
        </p:spPr>
        <p:txBody>
          <a:bodyPr anchor="t" rtlCol="false" tIns="0" lIns="0" bIns="0" rIns="0">
            <a:spAutoFit/>
          </a:bodyPr>
          <a:lstStyle/>
          <a:p>
            <a:pPr algn="ctr">
              <a:lnSpc>
                <a:spcPts val="7559"/>
              </a:lnSpc>
            </a:pPr>
            <a:r>
              <a:rPr lang="en-US" sz="5400">
                <a:solidFill>
                  <a:srgbClr val="FFFFFF"/>
                </a:solidFill>
                <a:latin typeface="Neue Machina Ultra-Bold"/>
              </a:rPr>
              <a:t>Literature Survey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386809" y="400583"/>
          <a:ext cx="17514382" cy="9485300"/>
        </p:xfrm>
        <a:graphic>
          <a:graphicData uri="http://schemas.openxmlformats.org/drawingml/2006/table">
            <a:tbl>
              <a:tblPr/>
              <a:tblGrid>
                <a:gridCol w="1290052"/>
                <a:gridCol w="2547937"/>
                <a:gridCol w="3134540"/>
                <a:gridCol w="5554422"/>
                <a:gridCol w="4987431"/>
              </a:tblGrid>
              <a:tr h="2084824">
                <a:tc>
                  <a:txBody>
                    <a:bodyPr anchor="t" rtlCol="false"/>
                    <a:lstStyle/>
                    <a:p>
                      <a:pPr algn="ctr">
                        <a:lnSpc>
                          <a:spcPts val="4199"/>
                        </a:lnSpc>
                        <a:defRPr/>
                      </a:pPr>
                      <a:r>
                        <a:rPr lang="en-US" sz="2999">
                          <a:solidFill>
                            <a:srgbClr val="FFFFFF"/>
                          </a:solidFill>
                          <a:latin typeface="Neue Machina Bold"/>
                        </a:rPr>
                        <a:t>Sr no</a:t>
                      </a:r>
                      <a:endParaRPr lang="en-US" sz="1100"/>
                    </a:p>
                    <a:p>
                      <a:pPr algn="ctr">
                        <a:lnSpc>
                          <a:spcPts val="41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Source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677220">
                <a:tc>
                  <a:txBody>
                    <a:bodyPr anchor="t" rtlCol="false"/>
                    <a:lstStyle/>
                    <a:p>
                      <a:pPr algn="ctr">
                        <a:lnSpc>
                          <a:spcPts val="4059"/>
                        </a:lnSpc>
                        <a:defRPr/>
                      </a:pPr>
                      <a:r>
                        <a:rPr lang="en-US" sz="2899">
                          <a:solidFill>
                            <a:srgbClr val="FFFFFF"/>
                          </a:solidFill>
                          <a:latin typeface="Montserrat"/>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S. Goswami, R. Pandey, S. Nagar, et.al</a:t>
                      </a:r>
                      <a:endParaRPr lang="en-US" sz="1100"/>
                    </a:p>
                    <a:p>
                      <a:pPr algn="ctr">
                        <a:lnSpc>
                          <a:spcPts val="2799"/>
                        </a:lnSpc>
                      </a:pPr>
                      <a:r>
                        <a:rPr lang="en-US" sz="1999">
                          <a:solidFill>
                            <a:srgbClr val="FFFFFF"/>
                          </a:solidFill>
                          <a:latin typeface="Montserrat"/>
                        </a:rPr>
                        <a:t>(ICSCCC)</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Blockchain based voting system - A Review</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automated using smart contracts, which reduces the risk of human error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There are likely to be bugs and security vulnerabilities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61628">
                <a:tc>
                  <a:txBody>
                    <a:bodyPr anchor="t" rtlCol="false"/>
                    <a:lstStyle/>
                    <a:p>
                      <a:pPr algn="ctr">
                        <a:lnSpc>
                          <a:spcPts val="4200"/>
                        </a:lnSpc>
                        <a:defRPr/>
                      </a:pPr>
                      <a:r>
                        <a:rPr lang="en-US" sz="3000">
                          <a:solidFill>
                            <a:srgbClr val="FFFFFF"/>
                          </a:solidFill>
                          <a:latin typeface="Montserrat"/>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S. N, G. S, S. E and V. K</a:t>
                      </a:r>
                      <a:endParaRPr lang="en-US" sz="1100"/>
                    </a:p>
                    <a:p>
                      <a:pPr algn="ctr">
                        <a:lnSpc>
                          <a:spcPts val="2799"/>
                        </a:lnSpc>
                      </a:pPr>
                      <a:r>
                        <a:rPr lang="en-US" sz="1999">
                          <a:solidFill>
                            <a:srgbClr val="FFFFFF"/>
                          </a:solidFill>
                          <a:latin typeface="Montserrat"/>
                        </a:rPr>
                        <a:t>(ICAECA)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E - Voting Using Blockchain</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use of encryption to secure the ledger. This ensures that only authorized voters can view their own votes.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requires a high level of technical literacy from voters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61628">
                <a:tc>
                  <a:txBody>
                    <a:bodyPr anchor="t" rtlCol="false"/>
                    <a:lstStyle/>
                    <a:p>
                      <a:pPr algn="ctr">
                        <a:lnSpc>
                          <a:spcPts val="4199"/>
                        </a:lnSpc>
                        <a:defRPr/>
                      </a:pPr>
                      <a:r>
                        <a:rPr lang="en-US" sz="2999">
                          <a:solidFill>
                            <a:srgbClr val="FFFFFF"/>
                          </a:solidFill>
                          <a:latin typeface="Montserrat"/>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P. Kadam, P. Nikam, H. Raut, et.al</a:t>
                      </a:r>
                      <a:endParaRPr lang="en-US" sz="1100"/>
                    </a:p>
                    <a:p>
                      <a:pPr algn="ctr">
                        <a:lnSpc>
                          <a:spcPts val="2799"/>
                        </a:lnSpc>
                      </a:pPr>
                      <a:r>
                        <a:rPr lang="en-US" sz="1999">
                          <a:solidFill>
                            <a:srgbClr val="FFFFFF"/>
                          </a:solidFill>
                          <a:latin typeface="Montserrat"/>
                        </a:rPr>
                        <a:t>(CONIT)</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Blockchain Based e-Voting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used to vote on a variety of issues, not just elections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cost of setting up and maintaining a blockchain-based e?voting system can be high.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386809" y="400583"/>
          <a:ext cx="17514382" cy="9485300"/>
        </p:xfrm>
        <a:graphic>
          <a:graphicData uri="http://schemas.openxmlformats.org/drawingml/2006/table">
            <a:tbl>
              <a:tblPr/>
              <a:tblGrid>
                <a:gridCol w="1290052"/>
                <a:gridCol w="2547937"/>
                <a:gridCol w="3134540"/>
                <a:gridCol w="5554422"/>
                <a:gridCol w="4987431"/>
              </a:tblGrid>
              <a:tr h="2084824">
                <a:tc>
                  <a:txBody>
                    <a:bodyPr anchor="t" rtlCol="false"/>
                    <a:lstStyle/>
                    <a:p>
                      <a:pPr algn="ctr">
                        <a:lnSpc>
                          <a:spcPts val="4199"/>
                        </a:lnSpc>
                        <a:defRPr/>
                      </a:pPr>
                      <a:r>
                        <a:rPr lang="en-US" sz="2999">
                          <a:solidFill>
                            <a:srgbClr val="FFFFFF"/>
                          </a:solidFill>
                          <a:latin typeface="Neue Machina Bold"/>
                        </a:rPr>
                        <a:t>Sr no</a:t>
                      </a:r>
                      <a:endParaRPr lang="en-US" sz="1100"/>
                    </a:p>
                    <a:p>
                      <a:pPr algn="ctr">
                        <a:lnSpc>
                          <a:spcPts val="41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Source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677220">
                <a:tc>
                  <a:txBody>
                    <a:bodyPr anchor="t" rtlCol="false"/>
                    <a:lstStyle/>
                    <a:p>
                      <a:pPr algn="ctr">
                        <a:lnSpc>
                          <a:spcPts val="4059"/>
                        </a:lnSpc>
                        <a:defRPr/>
                      </a:pPr>
                      <a:r>
                        <a:rPr lang="en-US" sz="2899">
                          <a:solidFill>
                            <a:srgbClr val="FFFFFF"/>
                          </a:solidFill>
                          <a:latin typeface="Montserrat"/>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Y. Li, Y. Li, T. Hong, et.al</a:t>
                      </a:r>
                      <a:endParaRPr lang="en-US" sz="1100"/>
                    </a:p>
                    <a:p>
                      <a:pPr algn="ctr">
                        <a:lnSpc>
                          <a:spcPts val="2799"/>
                        </a:lnSpc>
                      </a:pPr>
                      <a:r>
                        <a:rPr lang="en-US" sz="1999">
                          <a:solidFill>
                            <a:srgbClr val="FFFFFF"/>
                          </a:solidFill>
                          <a:latin typeface="Montserrat"/>
                        </a:rPr>
                        <a:t>(IEEE)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Design and Implementation of Blockchain-based Anonymous Electronic Voting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used to vote anonymously, which protects voter privacy. This could encourage more people to vote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complex to set up and use, which can be a barrier to adoption.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61628">
                <a:tc>
                  <a:txBody>
                    <a:bodyPr anchor="t" rtlCol="false"/>
                    <a:lstStyle/>
                    <a:p>
                      <a:pPr algn="ctr">
                        <a:lnSpc>
                          <a:spcPts val="4200"/>
                        </a:lnSpc>
                        <a:defRPr/>
                      </a:pPr>
                      <a:r>
                        <a:rPr lang="en-US" sz="3000">
                          <a:solidFill>
                            <a:srgbClr val="FFFFFF"/>
                          </a:solidFill>
                          <a:latin typeface="Montserrat"/>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S. B. Gopal, M. Jayaprasath, C. Poongodi, et.al</a:t>
                      </a:r>
                      <a:endParaRPr lang="en-US" sz="1100"/>
                    </a:p>
                    <a:p>
                      <a:pPr algn="ctr">
                        <a:lnSpc>
                          <a:spcPts val="2799"/>
                        </a:lnSpc>
                      </a:pPr>
                      <a:r>
                        <a:rPr lang="en-US" sz="1999">
                          <a:solidFill>
                            <a:srgbClr val="FFFFFF"/>
                          </a:solidFill>
                          <a:latin typeface="Montserrat"/>
                        </a:rPr>
                        <a:t>(ICSCDS)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Blockchain based E-Voting Application – A Survey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may not be accessible to everyone, such as people who do not have access to the internet or computers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may not be accessible to everyone, such as people who do not have access to the internet or computers.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61628">
                <a:tc>
                  <a:txBody>
                    <a:bodyPr anchor="t" rtlCol="false"/>
                    <a:lstStyle/>
                    <a:p>
                      <a:pPr algn="ctr">
                        <a:lnSpc>
                          <a:spcPts val="4199"/>
                        </a:lnSpc>
                        <a:defRPr/>
                      </a:pPr>
                      <a:r>
                        <a:rPr lang="en-US" sz="2999">
                          <a:solidFill>
                            <a:srgbClr val="FFFFFF"/>
                          </a:solidFill>
                          <a:latin typeface="Montserrat"/>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Y. A. F. Ali, O. T. M. Ahmed, M. A. M. Diab, et.al</a:t>
                      </a:r>
                      <a:endParaRPr lang="en-US" sz="1100"/>
                    </a:p>
                    <a:p>
                      <a:pPr algn="ctr">
                        <a:lnSpc>
                          <a:spcPts val="2799"/>
                        </a:lnSpc>
                      </a:pPr>
                      <a:r>
                        <a:rPr lang="en-US" sz="1999">
                          <a:solidFill>
                            <a:srgbClr val="FFFFFF"/>
                          </a:solidFill>
                          <a:latin typeface="Montserrat"/>
                        </a:rPr>
                        <a:t>(AiSC)</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Blockchain-Based Online E-voting System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vulnerable to security risks, such as hacking and data breaches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rPr>
                        <a:t>The system can be vulnerable to security risks, such as hacking and data breaches.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6105" y="1982160"/>
            <a:ext cx="9815789" cy="7953251"/>
          </a:xfrm>
          <a:custGeom>
            <a:avLst/>
            <a:gdLst/>
            <a:ahLst/>
            <a:cxnLst/>
            <a:rect r="r" b="b" t="t" l="l"/>
            <a:pathLst>
              <a:path h="7953251" w="9815789">
                <a:moveTo>
                  <a:pt x="0" y="0"/>
                </a:moveTo>
                <a:lnTo>
                  <a:pt x="9815790" y="0"/>
                </a:lnTo>
                <a:lnTo>
                  <a:pt x="9815790" y="7953251"/>
                </a:lnTo>
                <a:lnTo>
                  <a:pt x="0" y="7953251"/>
                </a:lnTo>
                <a:lnTo>
                  <a:pt x="0" y="0"/>
                </a:lnTo>
                <a:close/>
              </a:path>
            </a:pathLst>
          </a:custGeom>
          <a:blipFill>
            <a:blip r:embed="rId4"/>
            <a:stretch>
              <a:fillRect l="0" t="0" r="0" b="0"/>
            </a:stretch>
          </a:blipFill>
        </p:spPr>
      </p:sp>
      <p:sp>
        <p:nvSpPr>
          <p:cNvPr name="TextBox 4" id="4"/>
          <p:cNvSpPr txBox="true"/>
          <p:nvPr/>
        </p:nvSpPr>
        <p:spPr>
          <a:xfrm rot="0">
            <a:off x="3578975" y="828365"/>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System Architecture</a:t>
            </a:r>
          </a:p>
        </p:txBody>
      </p:sp>
      <p:sp>
        <p:nvSpPr>
          <p:cNvPr name="Freeform 5" id="5"/>
          <p:cNvSpPr/>
          <p:nvPr/>
        </p:nvSpPr>
        <p:spPr>
          <a:xfrm flipH="false" flipV="false" rot="0">
            <a:off x="14431107" y="0"/>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t="0" r="-66382" b="0"/>
            </a:stretch>
          </a:blipFill>
        </p:spPr>
      </p:sp>
      <p:sp>
        <p:nvSpPr>
          <p:cNvPr name="Freeform 6" id="6"/>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7" id="7"/>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6" id="6"/>
          <p:cNvSpPr/>
          <p:nvPr/>
        </p:nvSpPr>
        <p:spPr>
          <a:xfrm flipH="false" flipV="false" rot="0">
            <a:off x="5341398" y="2331420"/>
            <a:ext cx="7605204" cy="6926880"/>
          </a:xfrm>
          <a:custGeom>
            <a:avLst/>
            <a:gdLst/>
            <a:ahLst/>
            <a:cxnLst/>
            <a:rect r="r" b="b" t="t" l="l"/>
            <a:pathLst>
              <a:path h="6926880" w="7605204">
                <a:moveTo>
                  <a:pt x="0" y="0"/>
                </a:moveTo>
                <a:lnTo>
                  <a:pt x="7605204" y="0"/>
                </a:lnTo>
                <a:lnTo>
                  <a:pt x="7605204" y="6926880"/>
                </a:lnTo>
                <a:lnTo>
                  <a:pt x="0" y="6926880"/>
                </a:lnTo>
                <a:lnTo>
                  <a:pt x="0" y="0"/>
                </a:lnTo>
                <a:close/>
              </a:path>
            </a:pathLst>
          </a:custGeom>
          <a:blipFill>
            <a:blip r:embed="rId8"/>
            <a:stretch>
              <a:fillRect l="0" t="0" r="0" b="0"/>
            </a:stretch>
          </a:blipFill>
        </p:spPr>
      </p:sp>
      <p:sp>
        <p:nvSpPr>
          <p:cNvPr name="TextBox 7" id="7"/>
          <p:cNvSpPr txBox="true"/>
          <p:nvPr/>
        </p:nvSpPr>
        <p:spPr>
          <a:xfrm rot="0">
            <a:off x="3578975" y="828365"/>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System Workflow</a:t>
            </a:r>
          </a:p>
        </p:txBody>
      </p:sp>
      <p:sp>
        <p:nvSpPr>
          <p:cNvPr name="TextBox 8" id="8"/>
          <p:cNvSpPr txBox="true"/>
          <p:nvPr/>
        </p:nvSpPr>
        <p:spPr>
          <a:xfrm rot="0">
            <a:off x="7419082" y="9375306"/>
            <a:ext cx="3449836" cy="580363"/>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Activity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12751" y="1319812"/>
            <a:ext cx="10462498" cy="7647377"/>
          </a:xfrm>
          <a:custGeom>
            <a:avLst/>
            <a:gdLst/>
            <a:ahLst/>
            <a:cxnLst/>
            <a:rect r="r" b="b" t="t" l="l"/>
            <a:pathLst>
              <a:path h="7647377" w="10462498">
                <a:moveTo>
                  <a:pt x="0" y="0"/>
                </a:moveTo>
                <a:lnTo>
                  <a:pt x="10462498" y="0"/>
                </a:lnTo>
                <a:lnTo>
                  <a:pt x="10462498" y="7647376"/>
                </a:lnTo>
                <a:lnTo>
                  <a:pt x="0" y="7647376"/>
                </a:lnTo>
                <a:lnTo>
                  <a:pt x="0" y="0"/>
                </a:lnTo>
                <a:close/>
              </a:path>
            </a:pathLst>
          </a:custGeom>
          <a:blipFill>
            <a:blip r:embed="rId4"/>
            <a:stretch>
              <a:fillRect l="0" t="0" r="0" b="0"/>
            </a:stretch>
          </a:blipFill>
        </p:spPr>
      </p:sp>
      <p:sp>
        <p:nvSpPr>
          <p:cNvPr name="TextBox 4" id="4"/>
          <p:cNvSpPr txBox="true"/>
          <p:nvPr/>
        </p:nvSpPr>
        <p:spPr>
          <a:xfrm rot="0">
            <a:off x="3578975" y="9191625"/>
            <a:ext cx="11130050" cy="580363"/>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Process Flow</a:t>
            </a:r>
          </a:p>
        </p:txBody>
      </p:sp>
      <p:sp>
        <p:nvSpPr>
          <p:cNvPr name="Freeform 5" id="5"/>
          <p:cNvSpPr/>
          <p:nvPr/>
        </p:nvSpPr>
        <p:spPr>
          <a:xfrm flipH="false" flipV="false" rot="0">
            <a:off x="1470902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t="0" r="-66382" b="0"/>
            </a:stretch>
          </a:blipFill>
        </p:spPr>
      </p:sp>
      <p:sp>
        <p:nvSpPr>
          <p:cNvPr name="Freeform 6" id="6"/>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7" id="7"/>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8"/>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3578975" y="385128"/>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Proposed Algorithm</a:t>
            </a:r>
          </a:p>
        </p:txBody>
      </p:sp>
      <p:sp>
        <p:nvSpPr>
          <p:cNvPr name="TextBox 3" id="3"/>
          <p:cNvSpPr txBox="true"/>
          <p:nvPr/>
        </p:nvSpPr>
        <p:spPr>
          <a:xfrm rot="0">
            <a:off x="1028700" y="1491297"/>
            <a:ext cx="16230600" cy="8394764"/>
          </a:xfrm>
          <a:prstGeom prst="rect">
            <a:avLst/>
          </a:prstGeom>
        </p:spPr>
        <p:txBody>
          <a:bodyPr anchor="t" rtlCol="false" tIns="0" lIns="0" bIns="0" rIns="0">
            <a:spAutoFit/>
          </a:bodyPr>
          <a:lstStyle/>
          <a:p>
            <a:pPr algn="just">
              <a:lnSpc>
                <a:spcPts val="3919"/>
              </a:lnSpc>
            </a:pPr>
            <a:r>
              <a:rPr lang="en-US" sz="2799">
                <a:solidFill>
                  <a:srgbClr val="FFFFFF"/>
                </a:solidFill>
                <a:latin typeface="Montserrat"/>
              </a:rPr>
              <a:t>// SPDX-License-Identifier: MIT</a:t>
            </a:r>
          </a:p>
          <a:p>
            <a:pPr algn="just">
              <a:lnSpc>
                <a:spcPts val="3919"/>
              </a:lnSpc>
            </a:pPr>
            <a:r>
              <a:rPr lang="en-US" sz="2799">
                <a:solidFill>
                  <a:srgbClr val="FFFFFF"/>
                </a:solidFill>
                <a:latin typeface="Montserrat"/>
              </a:rPr>
              <a:t>pragma solidity ^0.8.0;</a:t>
            </a:r>
          </a:p>
          <a:p>
            <a:pPr algn="just">
              <a:lnSpc>
                <a:spcPts val="3919"/>
              </a:lnSpc>
            </a:pPr>
          </a:p>
          <a:p>
            <a:pPr algn="just">
              <a:lnSpc>
                <a:spcPts val="3919"/>
              </a:lnSpc>
            </a:pPr>
            <a:r>
              <a:rPr lang="en-US" sz="2799">
                <a:solidFill>
                  <a:srgbClr val="FFFFFF"/>
                </a:solidFill>
                <a:latin typeface="Montserrat"/>
              </a:rPr>
              <a:t>contract VotingSystem {</a:t>
            </a:r>
          </a:p>
          <a:p>
            <a:pPr algn="just">
              <a:lnSpc>
                <a:spcPts val="3919"/>
              </a:lnSpc>
            </a:pPr>
            <a:r>
              <a:rPr lang="en-US" sz="2799">
                <a:solidFill>
                  <a:srgbClr val="FFFFFF"/>
                </a:solidFill>
                <a:latin typeface="Montserrat"/>
              </a:rPr>
              <a:t>  address private owner;</a:t>
            </a:r>
          </a:p>
          <a:p>
            <a:pPr algn="just">
              <a:lnSpc>
                <a:spcPts val="3919"/>
              </a:lnSpc>
            </a:pPr>
            <a:r>
              <a:rPr lang="en-US" sz="2799">
                <a:solidFill>
                  <a:srgbClr val="FFFFFF"/>
                </a:solidFill>
                <a:latin typeface="Montserrat"/>
              </a:rPr>
              <a:t>  </a:t>
            </a:r>
          </a:p>
          <a:p>
            <a:pPr algn="just">
              <a:lnSpc>
                <a:spcPts val="3919"/>
              </a:lnSpc>
            </a:pPr>
            <a:r>
              <a:rPr lang="en-US" sz="2799">
                <a:solidFill>
                  <a:srgbClr val="FFFFFF"/>
                </a:solidFill>
                <a:latin typeface="Montserrat"/>
              </a:rPr>
              <a:t>  struct Candidate {</a:t>
            </a:r>
          </a:p>
          <a:p>
            <a:pPr algn="just">
              <a:lnSpc>
                <a:spcPts val="3919"/>
              </a:lnSpc>
            </a:pPr>
            <a:r>
              <a:rPr lang="en-US" sz="2799">
                <a:solidFill>
                  <a:srgbClr val="FFFFFF"/>
                </a:solidFill>
                <a:latin typeface="Montserrat"/>
              </a:rPr>
              <a:t>    string name;</a:t>
            </a:r>
          </a:p>
          <a:p>
            <a:pPr algn="just">
              <a:lnSpc>
                <a:spcPts val="3919"/>
              </a:lnSpc>
            </a:pPr>
            <a:r>
              <a:rPr lang="en-US" sz="2799">
                <a:solidFill>
                  <a:srgbClr val="FFFFFF"/>
                </a:solidFill>
                <a:latin typeface="Montserrat"/>
              </a:rPr>
              <a:t>    uint256 voteCount;</a:t>
            </a:r>
          </a:p>
          <a:p>
            <a:pPr algn="just">
              <a:lnSpc>
                <a:spcPts val="3919"/>
              </a:lnSpc>
            </a:pPr>
            <a:r>
              <a:rPr lang="en-US" sz="2799">
                <a:solidFill>
                  <a:srgbClr val="FFFFFF"/>
                </a:solidFill>
                <a:latin typeface="Montserrat"/>
              </a:rPr>
              <a:t>  }</a:t>
            </a:r>
          </a:p>
          <a:p>
            <a:pPr algn="just">
              <a:lnSpc>
                <a:spcPts val="3919"/>
              </a:lnSpc>
            </a:pPr>
          </a:p>
          <a:p>
            <a:pPr algn="just">
              <a:lnSpc>
                <a:spcPts val="3919"/>
              </a:lnSpc>
            </a:pPr>
            <a:r>
              <a:rPr lang="en-US" sz="2799">
                <a:solidFill>
                  <a:srgbClr val="FFFFFF"/>
                </a:solidFill>
                <a:latin typeface="Montserrat"/>
              </a:rPr>
              <a:t>  mapping(address =&gt; bool) private hasVoted;</a:t>
            </a:r>
          </a:p>
          <a:p>
            <a:pPr algn="just">
              <a:lnSpc>
                <a:spcPts val="3919"/>
              </a:lnSpc>
            </a:pPr>
            <a:r>
              <a:rPr lang="en-US" sz="2799">
                <a:solidFill>
                  <a:srgbClr val="FFFFFF"/>
                </a:solidFill>
                <a:latin typeface="Montserrat"/>
              </a:rPr>
              <a:t>  mapping(address =&gt; Candidate) private candidates;</a:t>
            </a:r>
          </a:p>
          <a:p>
            <a:pPr algn="just">
              <a:lnSpc>
                <a:spcPts val="3919"/>
              </a:lnSpc>
            </a:pPr>
            <a:r>
              <a:rPr lang="en-US" sz="2799">
                <a:solidFill>
                  <a:srgbClr val="FFFFFF"/>
                </a:solidFill>
                <a:latin typeface="Montserrat"/>
              </a:rPr>
              <a:t> </a:t>
            </a:r>
          </a:p>
          <a:p>
            <a:pPr algn="just">
              <a:lnSpc>
                <a:spcPts val="3919"/>
              </a:lnSpc>
            </a:pPr>
            <a:r>
              <a:rPr lang="en-US" sz="2799">
                <a:solidFill>
                  <a:srgbClr val="FFFFFF"/>
                </a:solidFill>
                <a:latin typeface="Montserrat"/>
              </a:rPr>
              <a:t>  constructor() {</a:t>
            </a:r>
          </a:p>
          <a:p>
            <a:pPr algn="just">
              <a:lnSpc>
                <a:spcPts val="3919"/>
              </a:lnSpc>
            </a:pPr>
            <a:r>
              <a:rPr lang="en-US" sz="2799">
                <a:solidFill>
                  <a:srgbClr val="FFFFFF"/>
                </a:solidFill>
                <a:latin typeface="Montserrat"/>
              </a:rPr>
              <a:t>    owner = msg.sender;</a:t>
            </a:r>
          </a:p>
          <a:p>
            <a:pPr algn="just">
              <a:lnSpc>
                <a:spcPts val="3919"/>
              </a:lnSpc>
            </a:pPr>
            <a:r>
              <a:rPr lang="en-US" sz="2799">
                <a:solidFill>
                  <a:srgbClr val="FFFFFF"/>
                </a:solidFill>
                <a:latin typeface="Montserrat"/>
              </a:rPr>
              <a:t>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028700" y="981075"/>
            <a:ext cx="16230600" cy="8889957"/>
          </a:xfrm>
          <a:prstGeom prst="rect">
            <a:avLst/>
          </a:prstGeom>
        </p:spPr>
        <p:txBody>
          <a:bodyPr anchor="t" rtlCol="false" tIns="0" lIns="0" bIns="0" rIns="0">
            <a:spAutoFit/>
          </a:bodyPr>
          <a:lstStyle/>
          <a:p>
            <a:pPr>
              <a:lnSpc>
                <a:spcPts val="3919"/>
              </a:lnSpc>
            </a:pPr>
            <a:r>
              <a:rPr lang="en-US" sz="2799">
                <a:solidFill>
                  <a:srgbClr val="FFFFFF"/>
                </a:solidFill>
                <a:latin typeface="Montserrat"/>
              </a:rPr>
              <a:t> function addCandidate(string memory _name, address _candidateAddress) public {</a:t>
            </a:r>
          </a:p>
          <a:p>
            <a:pPr>
              <a:lnSpc>
                <a:spcPts val="3919"/>
              </a:lnSpc>
            </a:pPr>
            <a:r>
              <a:rPr lang="en-US" sz="2799">
                <a:solidFill>
                  <a:srgbClr val="FFFFFF"/>
                </a:solidFill>
                <a:latin typeface="Montserrat"/>
              </a:rPr>
              <a:t>     require(msg.sender == owner, "Only the owner can perform this action.");</a:t>
            </a:r>
          </a:p>
          <a:p>
            <a:pPr>
              <a:lnSpc>
                <a:spcPts val="3919"/>
              </a:lnSpc>
            </a:pPr>
            <a:r>
              <a:rPr lang="en-US" sz="2799">
                <a:solidFill>
                  <a:srgbClr val="FFFFFF"/>
                </a:solidFill>
                <a:latin typeface="Montserrat"/>
              </a:rPr>
              <a:t>     candidates[_candidateAddress] = Candidate(_name, 0);</a:t>
            </a:r>
          </a:p>
          <a:p>
            <a:pPr>
              <a:lnSpc>
                <a:spcPts val="3919"/>
              </a:lnSpc>
            </a:pPr>
            <a:r>
              <a:rPr lang="en-US" sz="2799">
                <a:solidFill>
                  <a:srgbClr val="FFFFFF"/>
                </a:solidFill>
                <a:latin typeface="Montserrat"/>
              </a:rPr>
              <a:t>  }</a:t>
            </a:r>
          </a:p>
          <a:p>
            <a:pPr>
              <a:lnSpc>
                <a:spcPts val="3919"/>
              </a:lnSpc>
            </a:pPr>
          </a:p>
          <a:p>
            <a:pPr>
              <a:lnSpc>
                <a:spcPts val="3919"/>
              </a:lnSpc>
            </a:pPr>
            <a:r>
              <a:rPr lang="en-US" sz="2799">
                <a:solidFill>
                  <a:srgbClr val="FFFFFF"/>
                </a:solidFill>
                <a:latin typeface="Montserrat"/>
              </a:rPr>
              <a:t>  function vote(address _candidateAddress) public {</a:t>
            </a:r>
          </a:p>
          <a:p>
            <a:pPr>
              <a:lnSpc>
                <a:spcPts val="3919"/>
              </a:lnSpc>
            </a:pPr>
            <a:r>
              <a:rPr lang="en-US" sz="2799">
                <a:solidFill>
                  <a:srgbClr val="FFFFFF"/>
                </a:solidFill>
                <a:latin typeface="Montserrat"/>
              </a:rPr>
              <a:t>    require (!hasVoted[msg.sender], "You have already voted.");</a:t>
            </a:r>
          </a:p>
          <a:p>
            <a:pPr>
              <a:lnSpc>
                <a:spcPts val="3919"/>
              </a:lnSpc>
            </a:pPr>
            <a:r>
              <a:rPr lang="en-US" sz="2799">
                <a:solidFill>
                  <a:srgbClr val="FFFFFF"/>
                </a:solidFill>
                <a:latin typeface="Montserrat"/>
              </a:rPr>
              <a:t>    hasVoted[msg.sender] = true;</a:t>
            </a:r>
          </a:p>
          <a:p>
            <a:pPr>
              <a:lnSpc>
                <a:spcPts val="3919"/>
              </a:lnSpc>
            </a:pPr>
            <a:r>
              <a:rPr lang="en-US" sz="2799">
                <a:solidFill>
                  <a:srgbClr val="FFFFFF"/>
                </a:solidFill>
                <a:latin typeface="Montserrat"/>
              </a:rPr>
              <a:t>    candidates[_candidateAddress].voteCount++;</a:t>
            </a:r>
          </a:p>
          <a:p>
            <a:pPr>
              <a:lnSpc>
                <a:spcPts val="3919"/>
              </a:lnSpc>
            </a:pPr>
            <a:r>
              <a:rPr lang="en-US" sz="2799">
                <a:solidFill>
                  <a:srgbClr val="FFFFFF"/>
                </a:solidFill>
                <a:latin typeface="Montserrat"/>
              </a:rPr>
              <a:t>  }</a:t>
            </a:r>
          </a:p>
          <a:p>
            <a:pPr>
              <a:lnSpc>
                <a:spcPts val="3919"/>
              </a:lnSpc>
            </a:pPr>
          </a:p>
          <a:p>
            <a:pPr>
              <a:lnSpc>
                <a:spcPts val="3919"/>
              </a:lnSpc>
            </a:pPr>
            <a:r>
              <a:rPr lang="en-US" sz="2799">
                <a:solidFill>
                  <a:srgbClr val="FFFFFF"/>
                </a:solidFill>
                <a:latin typeface="Montserrat"/>
              </a:rPr>
              <a:t>  function getData(address _candidateAddress) public view returns(string memory,uint){</a:t>
            </a:r>
          </a:p>
          <a:p>
            <a:pPr>
              <a:lnSpc>
                <a:spcPts val="3919"/>
              </a:lnSpc>
            </a:pPr>
            <a:r>
              <a:rPr lang="en-US" sz="2799">
                <a:solidFill>
                  <a:srgbClr val="FFFFFF"/>
                </a:solidFill>
                <a:latin typeface="Montserrat"/>
              </a:rPr>
              <a:t>    require(msg.sender == owner, "Only the owner can perform this action.");</a:t>
            </a:r>
          </a:p>
          <a:p>
            <a:pPr>
              <a:lnSpc>
                <a:spcPts val="3919"/>
              </a:lnSpc>
            </a:pPr>
            <a:r>
              <a:rPr lang="en-US" sz="2799">
                <a:solidFill>
                  <a:srgbClr val="FFFFFF"/>
                </a:solidFill>
                <a:latin typeface="Montserrat"/>
              </a:rPr>
              <a:t>    return (candidates[_candidateAddress].name,candidates[_candidateAddress].voteCount);</a:t>
            </a:r>
          </a:p>
          <a:p>
            <a:pPr>
              <a:lnSpc>
                <a:spcPts val="3919"/>
              </a:lnSpc>
            </a:pPr>
            <a:r>
              <a:rPr lang="en-US" sz="2799">
                <a:solidFill>
                  <a:srgbClr val="FFFFFF"/>
                </a:solidFill>
                <a:latin typeface="Montserrat"/>
              </a:rPr>
              <a:t>  }</a:t>
            </a:r>
          </a:p>
          <a:p>
            <a:pPr>
              <a:lnSpc>
                <a:spcPts val="3919"/>
              </a:lnSpc>
            </a:pPr>
          </a:p>
          <a:p>
            <a:pPr>
              <a:lnSpc>
                <a:spcPts val="3919"/>
              </a:lnSpc>
            </a:pPr>
            <a:r>
              <a:rPr lang="en-US" sz="2799">
                <a:solidFill>
                  <a:srgbClr val="FFFFFF"/>
                </a:solidFill>
                <a:latin typeface="Montserrat"/>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26271" y="2269202"/>
            <a:ext cx="12035457" cy="7298096"/>
          </a:xfrm>
          <a:custGeom>
            <a:avLst/>
            <a:gdLst/>
            <a:ahLst/>
            <a:cxnLst/>
            <a:rect r="r" b="b" t="t" l="l"/>
            <a:pathLst>
              <a:path h="7298096" w="12035457">
                <a:moveTo>
                  <a:pt x="0" y="0"/>
                </a:moveTo>
                <a:lnTo>
                  <a:pt x="12035458" y="0"/>
                </a:lnTo>
                <a:lnTo>
                  <a:pt x="12035458" y="7298097"/>
                </a:lnTo>
                <a:lnTo>
                  <a:pt x="0" y="7298097"/>
                </a:lnTo>
                <a:lnTo>
                  <a:pt x="0" y="0"/>
                </a:lnTo>
                <a:close/>
              </a:path>
            </a:pathLst>
          </a:custGeom>
          <a:blipFill>
            <a:blip r:embed="rId4"/>
            <a:stretch>
              <a:fillRect l="0" t="0" r="0" b="0"/>
            </a:stretch>
          </a:blipFill>
        </p:spPr>
      </p:sp>
      <p:sp>
        <p:nvSpPr>
          <p:cNvPr name="TextBox 4" id="4"/>
          <p:cNvSpPr txBox="true"/>
          <p:nvPr/>
        </p:nvSpPr>
        <p:spPr>
          <a:xfrm rot="0">
            <a:off x="3578975" y="828365"/>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User Interface</a:t>
            </a:r>
          </a:p>
        </p:txBody>
      </p:sp>
      <p:sp>
        <p:nvSpPr>
          <p:cNvPr name="Freeform 5" id="5"/>
          <p:cNvSpPr/>
          <p:nvPr/>
        </p:nvSpPr>
        <p:spPr>
          <a:xfrm flipH="false" flipV="false" rot="0">
            <a:off x="1545871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t="0" r="-66382" b="0"/>
            </a:stretch>
          </a:blipFill>
        </p:spPr>
      </p:sp>
      <p:sp>
        <p:nvSpPr>
          <p:cNvPr name="Freeform 6" id="6"/>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7" id="7"/>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509024"/>
            <a:ext cx="5780968" cy="1997062"/>
          </a:xfrm>
          <a:custGeom>
            <a:avLst/>
            <a:gdLst/>
            <a:ahLst/>
            <a:cxnLst/>
            <a:rect r="r" b="b" t="t" l="l"/>
            <a:pathLst>
              <a:path h="1997062" w="5780968">
                <a:moveTo>
                  <a:pt x="0" y="0"/>
                </a:moveTo>
                <a:lnTo>
                  <a:pt x="5780968" y="0"/>
                </a:lnTo>
                <a:lnTo>
                  <a:pt x="5780968" y="1997062"/>
                </a:lnTo>
                <a:lnTo>
                  <a:pt x="0" y="199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763473"/>
            <a:ext cx="5780968" cy="2018083"/>
          </a:xfrm>
          <a:custGeom>
            <a:avLst/>
            <a:gdLst/>
            <a:ahLst/>
            <a:cxnLst/>
            <a:rect r="r" b="b" t="t" l="l"/>
            <a:pathLst>
              <a:path h="2018083" w="5780968">
                <a:moveTo>
                  <a:pt x="0" y="0"/>
                </a:moveTo>
                <a:lnTo>
                  <a:pt x="5780968" y="0"/>
                </a:lnTo>
                <a:lnTo>
                  <a:pt x="5780968" y="2018083"/>
                </a:lnTo>
                <a:lnTo>
                  <a:pt x="0" y="2018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5314933"/>
            <a:ext cx="5780968" cy="1660714"/>
          </a:xfrm>
          <a:custGeom>
            <a:avLst/>
            <a:gdLst/>
            <a:ahLst/>
            <a:cxnLst/>
            <a:rect r="r" b="b" t="t" l="l"/>
            <a:pathLst>
              <a:path h="1660714" w="5780968">
                <a:moveTo>
                  <a:pt x="0" y="0"/>
                </a:moveTo>
                <a:lnTo>
                  <a:pt x="5780968" y="0"/>
                </a:lnTo>
                <a:lnTo>
                  <a:pt x="5780968" y="1660714"/>
                </a:lnTo>
                <a:lnTo>
                  <a:pt x="0" y="1660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895350"/>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Tools and Technology</a:t>
            </a:r>
          </a:p>
        </p:txBody>
      </p:sp>
      <p:sp>
        <p:nvSpPr>
          <p:cNvPr name="TextBox 6" id="6"/>
          <p:cNvSpPr txBox="true"/>
          <p:nvPr/>
        </p:nvSpPr>
        <p:spPr>
          <a:xfrm rot="0">
            <a:off x="1573313" y="2651409"/>
            <a:ext cx="4011324" cy="5612750"/>
          </a:xfrm>
          <a:prstGeom prst="rect">
            <a:avLst/>
          </a:prstGeom>
        </p:spPr>
        <p:txBody>
          <a:bodyPr anchor="t" rtlCol="false" tIns="0" lIns="0" bIns="0" rIns="0">
            <a:spAutoFit/>
          </a:bodyPr>
          <a:lstStyle/>
          <a:p>
            <a:pPr marL="863601" indent="-431801" lvl="1">
              <a:lnSpc>
                <a:spcPts val="5600"/>
              </a:lnSpc>
              <a:buFont typeface="Arial"/>
              <a:buChar char="•"/>
            </a:pPr>
            <a:r>
              <a:rPr lang="en-US" sz="4000">
                <a:solidFill>
                  <a:srgbClr val="FFFFFF"/>
                </a:solidFill>
                <a:latin typeface="Montserrat"/>
              </a:rPr>
              <a:t>React js</a:t>
            </a:r>
          </a:p>
          <a:p>
            <a:pPr marL="863601" indent="-431801" lvl="1">
              <a:lnSpc>
                <a:spcPts val="5600"/>
              </a:lnSpc>
              <a:buFont typeface="Arial"/>
              <a:buChar char="•"/>
            </a:pPr>
            <a:r>
              <a:rPr lang="en-US" sz="4000">
                <a:solidFill>
                  <a:srgbClr val="FFFFFF"/>
                </a:solidFill>
                <a:latin typeface="Montserrat"/>
              </a:rPr>
              <a:t>Node js</a:t>
            </a:r>
          </a:p>
          <a:p>
            <a:pPr marL="863601" indent="-431801" lvl="1">
              <a:lnSpc>
                <a:spcPts val="5600"/>
              </a:lnSpc>
              <a:buFont typeface="Arial"/>
              <a:buChar char="•"/>
            </a:pPr>
            <a:r>
              <a:rPr lang="en-US" sz="4000">
                <a:solidFill>
                  <a:srgbClr val="FFFFFF"/>
                </a:solidFill>
                <a:latin typeface="Montserrat"/>
              </a:rPr>
              <a:t>Solidity</a:t>
            </a:r>
          </a:p>
          <a:p>
            <a:pPr>
              <a:lnSpc>
                <a:spcPts val="5600"/>
              </a:lnSpc>
            </a:pPr>
          </a:p>
          <a:p>
            <a:pPr marL="863601" indent="-431801" lvl="1">
              <a:lnSpc>
                <a:spcPts val="5600"/>
              </a:lnSpc>
              <a:buFont typeface="Arial"/>
              <a:buChar char="•"/>
            </a:pPr>
            <a:r>
              <a:rPr lang="en-US" sz="4000">
                <a:solidFill>
                  <a:srgbClr val="FFFFFF"/>
                </a:solidFill>
                <a:latin typeface="Montserrat"/>
              </a:rPr>
              <a:t>MERN Stack</a:t>
            </a:r>
          </a:p>
          <a:p>
            <a:pPr marL="863601" indent="-431801" lvl="1">
              <a:lnSpc>
                <a:spcPts val="5600"/>
              </a:lnSpc>
              <a:buFont typeface="Arial"/>
              <a:buChar char="•"/>
            </a:pPr>
            <a:r>
              <a:rPr lang="en-US" sz="4000">
                <a:solidFill>
                  <a:srgbClr val="FFFFFF"/>
                </a:solidFill>
                <a:latin typeface="Montserrat"/>
              </a:rPr>
              <a:t>Blockchain</a:t>
            </a:r>
          </a:p>
          <a:p>
            <a:pPr marL="863601" indent="-431801" lvl="1">
              <a:lnSpc>
                <a:spcPts val="5600"/>
              </a:lnSpc>
              <a:buFont typeface="Arial"/>
              <a:buChar char="•"/>
            </a:pPr>
            <a:r>
              <a:rPr lang="en-US" sz="4000">
                <a:solidFill>
                  <a:srgbClr val="FFFFFF"/>
                </a:solidFill>
                <a:latin typeface="Montserrat"/>
              </a:rPr>
              <a:t>Ethereum</a:t>
            </a:r>
          </a:p>
          <a:p>
            <a:pPr marL="863601" indent="-431801" lvl="1">
              <a:lnSpc>
                <a:spcPts val="5600"/>
              </a:lnSpc>
              <a:buFont typeface="Arial"/>
              <a:buChar char="•"/>
            </a:pPr>
            <a:r>
              <a:rPr lang="en-US" sz="4000">
                <a:solidFill>
                  <a:srgbClr val="FFFFFF"/>
                </a:solidFill>
                <a:latin typeface="Montserrat"/>
              </a:rPr>
              <a:t>Metamask</a:t>
            </a:r>
          </a:p>
        </p:txBody>
      </p:sp>
      <p:sp>
        <p:nvSpPr>
          <p:cNvPr name="Freeform 7" id="7"/>
          <p:cNvSpPr/>
          <p:nvPr/>
        </p:nvSpPr>
        <p:spPr>
          <a:xfrm flipH="false" flipV="false" rot="0">
            <a:off x="-3448316" y="6601543"/>
            <a:ext cx="6896632" cy="6896632"/>
          </a:xfrm>
          <a:custGeom>
            <a:avLst/>
            <a:gdLst/>
            <a:ahLst/>
            <a:cxnLst/>
            <a:rect r="r" b="b" t="t" l="l"/>
            <a:pathLst>
              <a:path h="6896632" w="6896632">
                <a:moveTo>
                  <a:pt x="0" y="0"/>
                </a:moveTo>
                <a:lnTo>
                  <a:pt x="6896632" y="0"/>
                </a:lnTo>
                <a:lnTo>
                  <a:pt x="6896632" y="6896633"/>
                </a:lnTo>
                <a:lnTo>
                  <a:pt x="0" y="6896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260052" y="-3681152"/>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866980" y="-2083096"/>
            <a:ext cx="6903696" cy="6903696"/>
          </a:xfrm>
          <a:custGeom>
            <a:avLst/>
            <a:gdLst/>
            <a:ahLst/>
            <a:cxnLst/>
            <a:rect r="r" b="b" t="t" l="l"/>
            <a:pathLst>
              <a:path h="6903696" w="6903696">
                <a:moveTo>
                  <a:pt x="0" y="0"/>
                </a:moveTo>
                <a:lnTo>
                  <a:pt x="6903696" y="0"/>
                </a:lnTo>
                <a:lnTo>
                  <a:pt x="6903696" y="6903696"/>
                </a:lnTo>
                <a:lnTo>
                  <a:pt x="0" y="6903696"/>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3162672" cy="2730440"/>
          </a:xfrm>
          <a:custGeom>
            <a:avLst/>
            <a:gdLst/>
            <a:ahLst/>
            <a:cxnLst/>
            <a:rect r="r" b="b" t="t" l="l"/>
            <a:pathLst>
              <a:path h="2730440" w="3162672">
                <a:moveTo>
                  <a:pt x="0" y="0"/>
                </a:moveTo>
                <a:lnTo>
                  <a:pt x="3162672" y="0"/>
                </a:lnTo>
                <a:lnTo>
                  <a:pt x="3162672" y="2730440"/>
                </a:lnTo>
                <a:lnTo>
                  <a:pt x="0" y="2730440"/>
                </a:lnTo>
                <a:lnTo>
                  <a:pt x="0" y="0"/>
                </a:lnTo>
                <a:close/>
              </a:path>
            </a:pathLst>
          </a:custGeom>
          <a:blipFill>
            <a:blip r:embed="rId4"/>
            <a:stretch>
              <a:fillRect l="0" t="0" r="0" b="0"/>
            </a:stretch>
          </a:blipFill>
        </p:spPr>
      </p:sp>
      <p:sp>
        <p:nvSpPr>
          <p:cNvPr name="TextBox 4" id="4"/>
          <p:cNvSpPr txBox="true"/>
          <p:nvPr/>
        </p:nvSpPr>
        <p:spPr>
          <a:xfrm rot="0">
            <a:off x="2995101" y="952500"/>
            <a:ext cx="12297797" cy="1225550"/>
          </a:xfrm>
          <a:prstGeom prst="rect">
            <a:avLst/>
          </a:prstGeom>
        </p:spPr>
        <p:txBody>
          <a:bodyPr anchor="t" rtlCol="false" tIns="0" lIns="0" bIns="0" rIns="0">
            <a:spAutoFit/>
          </a:bodyPr>
          <a:lstStyle/>
          <a:p>
            <a:pPr algn="ctr">
              <a:lnSpc>
                <a:spcPts val="4900"/>
              </a:lnSpc>
            </a:pPr>
            <a:r>
              <a:rPr lang="en-US" sz="3500">
                <a:solidFill>
                  <a:srgbClr val="FFFFFF"/>
                </a:solidFill>
                <a:latin typeface="Montserrat Ultra-Bold"/>
              </a:rPr>
              <a:t>Shri Sant Gajanan Maharaj College Of Engineering</a:t>
            </a:r>
          </a:p>
          <a:p>
            <a:pPr algn="ctr">
              <a:lnSpc>
                <a:spcPts val="4900"/>
              </a:lnSpc>
            </a:pPr>
            <a:r>
              <a:rPr lang="en-US" sz="3500">
                <a:solidFill>
                  <a:srgbClr val="FFFFFF"/>
                </a:solidFill>
                <a:latin typeface="Montserrat Ultra-Bold"/>
              </a:rPr>
              <a:t>Shegaon</a:t>
            </a:r>
          </a:p>
        </p:txBody>
      </p:sp>
      <p:sp>
        <p:nvSpPr>
          <p:cNvPr name="TextBox 5" id="5"/>
          <p:cNvSpPr txBox="true"/>
          <p:nvPr/>
        </p:nvSpPr>
        <p:spPr>
          <a:xfrm rot="0">
            <a:off x="3432653" y="3037574"/>
            <a:ext cx="11422693" cy="563826"/>
          </a:xfrm>
          <a:prstGeom prst="rect">
            <a:avLst/>
          </a:prstGeom>
        </p:spPr>
        <p:txBody>
          <a:bodyPr anchor="t" rtlCol="false" tIns="0" lIns="0" bIns="0" rIns="0">
            <a:spAutoFit/>
          </a:bodyPr>
          <a:lstStyle/>
          <a:p>
            <a:pPr algn="ctr">
              <a:lnSpc>
                <a:spcPts val="4620"/>
              </a:lnSpc>
            </a:pPr>
            <a:r>
              <a:rPr lang="en-US" sz="3300">
                <a:solidFill>
                  <a:srgbClr val="FFFFFF"/>
                </a:solidFill>
                <a:latin typeface="Montserrat Ultra-Bold"/>
              </a:rPr>
              <a:t>Department of Computer Science And Engineering</a:t>
            </a:r>
          </a:p>
        </p:txBody>
      </p:sp>
      <p:sp>
        <p:nvSpPr>
          <p:cNvPr name="TextBox 6" id="6"/>
          <p:cNvSpPr txBox="true"/>
          <p:nvPr/>
        </p:nvSpPr>
        <p:spPr>
          <a:xfrm rot="0">
            <a:off x="3981491" y="4458650"/>
            <a:ext cx="10325019" cy="1725768"/>
          </a:xfrm>
          <a:prstGeom prst="rect">
            <a:avLst/>
          </a:prstGeom>
        </p:spPr>
        <p:txBody>
          <a:bodyPr anchor="t" rtlCol="false" tIns="0" lIns="0" bIns="0" rIns="0">
            <a:spAutoFit/>
          </a:bodyPr>
          <a:lstStyle/>
          <a:p>
            <a:pPr algn="ctr">
              <a:lnSpc>
                <a:spcPts val="4620"/>
              </a:lnSpc>
            </a:pPr>
            <a:r>
              <a:rPr lang="en-US" sz="3300">
                <a:solidFill>
                  <a:srgbClr val="FFFFFF"/>
                </a:solidFill>
                <a:latin typeface="Montserrat"/>
              </a:rPr>
              <a:t>Seminar </a:t>
            </a:r>
          </a:p>
          <a:p>
            <a:pPr algn="ctr">
              <a:lnSpc>
                <a:spcPts val="4620"/>
              </a:lnSpc>
            </a:pPr>
            <a:r>
              <a:rPr lang="en-US" sz="3300">
                <a:solidFill>
                  <a:srgbClr val="FFFFFF"/>
                </a:solidFill>
                <a:latin typeface="Montserrat"/>
              </a:rPr>
              <a:t>on</a:t>
            </a:r>
          </a:p>
          <a:p>
            <a:pPr algn="ctr">
              <a:lnSpc>
                <a:spcPts val="4620"/>
              </a:lnSpc>
            </a:pPr>
            <a:r>
              <a:rPr lang="en-US" sz="3300">
                <a:solidFill>
                  <a:srgbClr val="FFFFFF"/>
                </a:solidFill>
                <a:latin typeface="Montserrat Bold"/>
              </a:rPr>
              <a:t>Decentralized Voting System using Blockchain</a:t>
            </a:r>
          </a:p>
        </p:txBody>
      </p:sp>
      <p:sp>
        <p:nvSpPr>
          <p:cNvPr name="TextBox 7" id="7"/>
          <p:cNvSpPr txBox="true"/>
          <p:nvPr/>
        </p:nvSpPr>
        <p:spPr>
          <a:xfrm rot="0">
            <a:off x="6460805" y="7096359"/>
            <a:ext cx="4933652" cy="563826"/>
          </a:xfrm>
          <a:prstGeom prst="rect">
            <a:avLst/>
          </a:prstGeom>
        </p:spPr>
        <p:txBody>
          <a:bodyPr anchor="t" rtlCol="false" tIns="0" lIns="0" bIns="0" rIns="0">
            <a:spAutoFit/>
          </a:bodyPr>
          <a:lstStyle/>
          <a:p>
            <a:pPr algn="ctr">
              <a:lnSpc>
                <a:spcPts val="4620"/>
              </a:lnSpc>
            </a:pPr>
            <a:r>
              <a:rPr lang="en-US" sz="3300">
                <a:solidFill>
                  <a:srgbClr val="FFFFFF"/>
                </a:solidFill>
                <a:latin typeface="Montserrat"/>
              </a:rPr>
              <a:t>Academic Year 2023-24</a:t>
            </a:r>
          </a:p>
        </p:txBody>
      </p:sp>
      <p:sp>
        <p:nvSpPr>
          <p:cNvPr name="TextBox 8" id="8"/>
          <p:cNvSpPr txBox="true"/>
          <p:nvPr/>
        </p:nvSpPr>
        <p:spPr>
          <a:xfrm rot="0">
            <a:off x="1028700" y="7863161"/>
            <a:ext cx="5181262" cy="1725768"/>
          </a:xfrm>
          <a:prstGeom prst="rect">
            <a:avLst/>
          </a:prstGeom>
        </p:spPr>
        <p:txBody>
          <a:bodyPr anchor="t" rtlCol="false" tIns="0" lIns="0" bIns="0" rIns="0">
            <a:spAutoFit/>
          </a:bodyPr>
          <a:lstStyle/>
          <a:p>
            <a:pPr algn="ctr">
              <a:lnSpc>
                <a:spcPts val="4620"/>
              </a:lnSpc>
            </a:pPr>
            <a:r>
              <a:rPr lang="en-US" sz="3300">
                <a:solidFill>
                  <a:srgbClr val="FFFFFF"/>
                </a:solidFill>
                <a:latin typeface="Montserrat"/>
              </a:rPr>
              <a:t>Project Guide:</a:t>
            </a:r>
          </a:p>
          <a:p>
            <a:pPr algn="ctr">
              <a:lnSpc>
                <a:spcPts val="4620"/>
              </a:lnSpc>
            </a:pPr>
            <a:r>
              <a:rPr lang="en-US" sz="3300">
                <a:solidFill>
                  <a:srgbClr val="FFFFFF"/>
                </a:solidFill>
                <a:latin typeface="Montserrat Ultra-Bold"/>
              </a:rPr>
              <a:t>Dr. J. M. Patil</a:t>
            </a:r>
          </a:p>
          <a:p>
            <a:pPr algn="ctr">
              <a:lnSpc>
                <a:spcPts val="4620"/>
              </a:lnSpc>
            </a:pPr>
            <a:r>
              <a:rPr lang="en-US" sz="3300">
                <a:solidFill>
                  <a:srgbClr val="FFFFFF"/>
                </a:solidFill>
                <a:latin typeface="Montserrat"/>
              </a:rPr>
              <a:t>(HOD CSE Department)</a:t>
            </a:r>
          </a:p>
        </p:txBody>
      </p:sp>
      <p:sp>
        <p:nvSpPr>
          <p:cNvPr name="Freeform 9" id="9"/>
          <p:cNvSpPr/>
          <p:nvPr/>
        </p:nvSpPr>
        <p:spPr>
          <a:xfrm flipH="false" flipV="false" rot="0">
            <a:off x="14062103" y="5788957"/>
            <a:ext cx="8996085" cy="8996085"/>
          </a:xfrm>
          <a:custGeom>
            <a:avLst/>
            <a:gdLst/>
            <a:ahLst/>
            <a:cxnLst/>
            <a:rect r="r" b="b" t="t" l="l"/>
            <a:pathLst>
              <a:path h="8996085" w="8996085">
                <a:moveTo>
                  <a:pt x="0" y="0"/>
                </a:moveTo>
                <a:lnTo>
                  <a:pt x="8996085" y="0"/>
                </a:lnTo>
                <a:lnTo>
                  <a:pt x="8996085" y="8996086"/>
                </a:lnTo>
                <a:lnTo>
                  <a:pt x="0" y="8996086"/>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433761" y="7863161"/>
            <a:ext cx="5825539" cy="1144797"/>
          </a:xfrm>
          <a:prstGeom prst="rect">
            <a:avLst/>
          </a:prstGeom>
        </p:spPr>
        <p:txBody>
          <a:bodyPr anchor="t" rtlCol="false" tIns="0" lIns="0" bIns="0" rIns="0">
            <a:spAutoFit/>
          </a:bodyPr>
          <a:lstStyle/>
          <a:p>
            <a:pPr algn="ctr">
              <a:lnSpc>
                <a:spcPts val="4620"/>
              </a:lnSpc>
            </a:pPr>
            <a:r>
              <a:rPr lang="en-US" sz="3300">
                <a:solidFill>
                  <a:srgbClr val="FFFFFF"/>
                </a:solidFill>
                <a:latin typeface="Montserrat"/>
              </a:rPr>
              <a:t>Submitted by:</a:t>
            </a:r>
          </a:p>
          <a:p>
            <a:pPr algn="ctr">
              <a:lnSpc>
                <a:spcPts val="4620"/>
              </a:lnSpc>
            </a:pPr>
            <a:r>
              <a:rPr lang="en-US" sz="3300">
                <a:solidFill>
                  <a:srgbClr val="FFFFFF"/>
                </a:solidFill>
                <a:latin typeface="Montserrat Bold"/>
              </a:rPr>
              <a:t>Yash Kumar Sugandhi (78)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3578975" y="828365"/>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Result</a:t>
            </a:r>
          </a:p>
        </p:txBody>
      </p:sp>
      <p:sp>
        <p:nvSpPr>
          <p:cNvPr name="TextBox 3" id="3"/>
          <p:cNvSpPr txBox="true"/>
          <p:nvPr/>
        </p:nvSpPr>
        <p:spPr>
          <a:xfrm rot="0">
            <a:off x="1971029" y="1877385"/>
            <a:ext cx="14345941" cy="8091047"/>
          </a:xfrm>
          <a:prstGeom prst="rect">
            <a:avLst/>
          </a:prstGeom>
        </p:spPr>
        <p:txBody>
          <a:bodyPr anchor="t" rtlCol="false" tIns="0" lIns="0" bIns="0" rIns="0">
            <a:spAutoFit/>
          </a:bodyPr>
          <a:lstStyle/>
          <a:p>
            <a:pPr>
              <a:lnSpc>
                <a:spcPts val="4640"/>
              </a:lnSpc>
            </a:pPr>
            <a:r>
              <a:rPr lang="en-US" sz="2900">
                <a:solidFill>
                  <a:srgbClr val="FFFFFF"/>
                </a:solidFill>
                <a:latin typeface="Montserrat"/>
              </a:rPr>
              <a:t>Blockchain voting, if implemented properly, can boost voter turnout and offer more accessible and transparent elections. Citizens can easily cast their votes via their personal computers or mobile phones after completing identity verification. Voting records are easily verifiable and vote tallying is conveniently confirmed in real-time on the network. Blockchain voting saves time, reduces costs, and paves a path for direct democracy. </a:t>
            </a:r>
          </a:p>
          <a:p>
            <a:pPr>
              <a:lnSpc>
                <a:spcPts val="4640"/>
              </a:lnSpc>
            </a:pPr>
          </a:p>
          <a:p>
            <a:pPr>
              <a:lnSpc>
                <a:spcPts val="4640"/>
              </a:lnSpc>
            </a:pPr>
            <a:r>
              <a:rPr lang="en-US" sz="2900">
                <a:solidFill>
                  <a:srgbClr val="FFFFFF"/>
                </a:solidFill>
                <a:latin typeface="Montserrat"/>
              </a:rPr>
              <a:t>A 1% attack is a potential threat to our proposed design. The basis of the attack being that someone could theoretically control a majority of the digital voting mining hash-rate, leading to them being able to manipulate the public ledger. The chances of this type of attack occurring are slim due to the immense cost needed to purchase hardware capable of this scale of processing</a:t>
            </a:r>
          </a:p>
          <a:p>
            <a:pPr>
              <a:lnSpc>
                <a:spcPts val="4640"/>
              </a:lnSpc>
            </a:pPr>
          </a:p>
        </p:txBody>
      </p:sp>
      <p:sp>
        <p:nvSpPr>
          <p:cNvPr name="Freeform 4" id="4"/>
          <p:cNvSpPr/>
          <p:nvPr/>
        </p:nvSpPr>
        <p:spPr>
          <a:xfrm flipH="false" flipV="false" rot="0">
            <a:off x="14260052" y="-3681152"/>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014838" y="-3454225"/>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8975" y="828365"/>
            <a:ext cx="11130050"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Conclusion</a:t>
            </a:r>
          </a:p>
        </p:txBody>
      </p:sp>
      <p:sp>
        <p:nvSpPr>
          <p:cNvPr name="TextBox 4" id="4"/>
          <p:cNvSpPr txBox="true"/>
          <p:nvPr/>
        </p:nvSpPr>
        <p:spPr>
          <a:xfrm rot="0">
            <a:off x="1971029" y="2057806"/>
            <a:ext cx="14345941" cy="6057088"/>
          </a:xfrm>
          <a:prstGeom prst="rect">
            <a:avLst/>
          </a:prstGeom>
        </p:spPr>
        <p:txBody>
          <a:bodyPr anchor="t" rtlCol="false" tIns="0" lIns="0" bIns="0" rIns="0">
            <a:spAutoFit/>
          </a:bodyPr>
          <a:lstStyle/>
          <a:p>
            <a:pPr>
              <a:lnSpc>
                <a:spcPts val="4800"/>
              </a:lnSpc>
            </a:pPr>
            <a:r>
              <a:rPr lang="en-US" sz="3000">
                <a:solidFill>
                  <a:srgbClr val="FFFFFF"/>
                </a:solidFill>
                <a:latin typeface="Montserrat"/>
              </a:rPr>
              <a:t>The current voting system can be improvised and secured by applying a web based voting solution. Blockchain technology has potential to be implemented in a far more secure and accessible voting system. The proposed blockchain-based e-voting system manages the election process, which makes the voting process simpler, voters can just simply login and exercise their right to vote. We believe that blockchain based voting systems can replace the traditional voting system in future. With the risks of terrible poor key management and the possibility of serious failures, blockchain voting still has a long way to go before large-scale application</a:t>
            </a:r>
          </a:p>
        </p:txBody>
      </p:sp>
      <p:sp>
        <p:nvSpPr>
          <p:cNvPr name="Freeform 5" id="5"/>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4"/>
            <a:stretch>
              <a:fillRect l="0" t="0" r="0" b="0"/>
            </a:stretch>
          </a:blipFill>
        </p:spPr>
      </p:sp>
      <p:sp>
        <p:nvSpPr>
          <p:cNvPr name="Freeform 6" id="6"/>
          <p:cNvSpPr/>
          <p:nvPr/>
        </p:nvSpPr>
        <p:spPr>
          <a:xfrm flipH="false" flipV="false" rot="0">
            <a:off x="1545871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t="0" r="-66382" b="0"/>
            </a:stretch>
          </a:blipFill>
        </p:spPr>
      </p:sp>
      <p:sp>
        <p:nvSpPr>
          <p:cNvPr name="Freeform 7" id="7"/>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325617" y="-2818302"/>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353869"/>
            <a:ext cx="11130050" cy="1153795"/>
          </a:xfrm>
          <a:prstGeom prst="rect">
            <a:avLst/>
          </a:prstGeom>
        </p:spPr>
        <p:txBody>
          <a:bodyPr anchor="t" rtlCol="false" tIns="0" lIns="0" bIns="0" rIns="0">
            <a:spAutoFit/>
          </a:bodyPr>
          <a:lstStyle/>
          <a:p>
            <a:pPr>
              <a:lnSpc>
                <a:spcPts val="9379"/>
              </a:lnSpc>
            </a:pPr>
            <a:r>
              <a:rPr lang="en-US" sz="6699">
                <a:solidFill>
                  <a:srgbClr val="FFFFFF"/>
                </a:solidFill>
                <a:latin typeface="Neue Machina Ultra-Bold"/>
              </a:rPr>
              <a:t>References</a:t>
            </a:r>
          </a:p>
        </p:txBody>
      </p:sp>
      <p:sp>
        <p:nvSpPr>
          <p:cNvPr name="TextBox 9" id="9"/>
          <p:cNvSpPr txBox="true"/>
          <p:nvPr/>
        </p:nvSpPr>
        <p:spPr>
          <a:xfrm rot="0">
            <a:off x="866716" y="1778736"/>
            <a:ext cx="16392584" cy="7899574"/>
          </a:xfrm>
          <a:prstGeom prst="rect">
            <a:avLst/>
          </a:prstGeom>
        </p:spPr>
        <p:txBody>
          <a:bodyPr anchor="t" rtlCol="false" tIns="0" lIns="0" bIns="0" rIns="0">
            <a:spAutoFit/>
          </a:bodyPr>
          <a:lstStyle/>
          <a:p>
            <a:pPr>
              <a:lnSpc>
                <a:spcPts val="3919"/>
              </a:lnSpc>
            </a:pPr>
            <a:r>
              <a:rPr lang="en-US" sz="2799">
                <a:solidFill>
                  <a:srgbClr val="FFFFFF"/>
                </a:solidFill>
                <a:latin typeface="Montserrat"/>
              </a:rPr>
              <a:t>[1] P. Rajendra Prasad and R. Z. Ahmed, "Secured E-Voting System Implementation Using Block-Chain Network," 2023 IEEE International Conference on Electronics, Computing and Communication Technologies (CONECCT), Bangalore, India, 2023, pp. 1-6, doi: 10.1109/CONECCT57959.2023.10234779.</a:t>
            </a:r>
          </a:p>
          <a:p>
            <a:pPr>
              <a:lnSpc>
                <a:spcPts val="3919"/>
              </a:lnSpc>
            </a:pPr>
          </a:p>
          <a:p>
            <a:pPr>
              <a:lnSpc>
                <a:spcPts val="3919"/>
              </a:lnSpc>
            </a:pPr>
            <a:r>
              <a:rPr lang="en-US" sz="2799">
                <a:solidFill>
                  <a:srgbClr val="FFFFFF"/>
                </a:solidFill>
                <a:latin typeface="Montserrat"/>
              </a:rPr>
              <a:t>[2] S. Khedkar, K. Mahajan and M. Shirole, "Optimization of Blockchain Based E-voting," 2023 8th International Conference on Business and Industrial Research (ICBIR), Bangkok, Thailand, 2023, pp. 700-705, doi: 10.1109/ICBIR57571.2023.10147663.</a:t>
            </a:r>
          </a:p>
          <a:p>
            <a:pPr>
              <a:lnSpc>
                <a:spcPts val="3919"/>
              </a:lnSpc>
            </a:pPr>
          </a:p>
          <a:p>
            <a:pPr>
              <a:lnSpc>
                <a:spcPts val="3919"/>
              </a:lnSpc>
            </a:pPr>
            <a:r>
              <a:rPr lang="en-US" sz="2799">
                <a:solidFill>
                  <a:srgbClr val="FFFFFF"/>
                </a:solidFill>
                <a:latin typeface="Montserrat"/>
              </a:rPr>
              <a:t>[3] A. Balti, A. Prabhu, S. Shahi, et.al, "A Decentralized and Immutable E-Voting System using Blockchain," 2023 International Conference on Sustainable Computing and Smart Systems (ICSCSS), Coimbatore, India, 2023, pp. 1434-1439, doi: 10.1109/ICSCSS57650.2023.10169552. </a:t>
            </a:r>
          </a:p>
          <a:p>
            <a:pPr>
              <a:lnSpc>
                <a:spcPts val="3919"/>
              </a:lnSpc>
            </a:pPr>
          </a:p>
          <a:p>
            <a:pPr>
              <a:lnSpc>
                <a:spcPts val="3919"/>
              </a:lnSpc>
            </a:pPr>
            <a:r>
              <a:rPr lang="en-US" sz="2799">
                <a:solidFill>
                  <a:srgbClr val="FFFFFF"/>
                </a:solidFill>
                <a:latin typeface="Montserrat"/>
              </a:rPr>
              <a:t>[4] S. Goswami, R. Pandey, S. Nagar, et.al, "Blockchain based voting system - A Review," 2023 Third International Conference on Secure Cyber Computing and Communication (ICSCCC), Jalandhar, India, 2023, pp. 433-438, doi: 10.1109/ICSCCC58608.2023.10176665.</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835329" y="573655"/>
            <a:ext cx="16423971" cy="9504044"/>
          </a:xfrm>
          <a:prstGeom prst="rect">
            <a:avLst/>
          </a:prstGeom>
        </p:spPr>
        <p:txBody>
          <a:bodyPr anchor="t" rtlCol="false" tIns="0" lIns="0" bIns="0" rIns="0">
            <a:spAutoFit/>
          </a:bodyPr>
          <a:lstStyle/>
          <a:p>
            <a:pPr>
              <a:lnSpc>
                <a:spcPts val="3779"/>
              </a:lnSpc>
            </a:pPr>
            <a:r>
              <a:rPr lang="en-US" sz="2700">
                <a:solidFill>
                  <a:srgbClr val="FFFFFF"/>
                </a:solidFill>
                <a:latin typeface="Montserrat"/>
              </a:rPr>
              <a:t>[5] S. N, G. S, S. E and V. K, "E - Voting Using Blockchain," 2023 2nd International Conference on Advancements in Electrical, Electronics, Communication, Computing and Automation (ICAECA), Coimbatore, India, 2023, pp. 1-4, doi: 10.1109/ICAECA56562.2023.10199732.</a:t>
            </a:r>
          </a:p>
          <a:p>
            <a:pPr>
              <a:lnSpc>
                <a:spcPts val="3779"/>
              </a:lnSpc>
            </a:pPr>
          </a:p>
          <a:p>
            <a:pPr algn="l" marL="0" indent="0" lvl="1">
              <a:lnSpc>
                <a:spcPts val="3779"/>
              </a:lnSpc>
              <a:spcBef>
                <a:spcPct val="0"/>
              </a:spcBef>
            </a:pPr>
            <a:r>
              <a:rPr lang="en-US" sz="2700" strike="noStrike" u="none">
                <a:solidFill>
                  <a:srgbClr val="FFFFFF"/>
                </a:solidFill>
                <a:latin typeface="Montserrat"/>
              </a:rPr>
              <a:t>[6] P. Kadam, P. Nikam, H. Raut, et.al, "Blockchain Based e-Voting System," 2023 3rd International Conference on Intelligent Technologies (CONIT), Hugli, India, 2023, pp. 1-6, doi: 10.1109/CONIT59222.2023.10205939.</a:t>
            </a:r>
          </a:p>
          <a:p>
            <a:pPr algn="l" marL="0" indent="0" lvl="1">
              <a:lnSpc>
                <a:spcPts val="3779"/>
              </a:lnSpc>
              <a:spcBef>
                <a:spcPct val="0"/>
              </a:spcBef>
            </a:pPr>
          </a:p>
          <a:p>
            <a:pPr algn="l">
              <a:lnSpc>
                <a:spcPts val="3779"/>
              </a:lnSpc>
              <a:spcBef>
                <a:spcPct val="0"/>
              </a:spcBef>
            </a:pPr>
            <a:r>
              <a:rPr lang="en-US" sz="2700" strike="noStrike" u="none">
                <a:solidFill>
                  <a:srgbClr val="FFFFFF"/>
                </a:solidFill>
                <a:latin typeface="Montserrat"/>
              </a:rPr>
              <a:t>[7] Y. Li, Y. Li, T. Hong, et.al, "Design and Implementation of Blockchain-based Anonymous Electronic Voting System," 2023 IEEE International Symposium on Broadband Multimedia Systems and Broadcasting (BMSB), Beijing, China, 2023, pp. 1-6, doi: 10.1109/BMSB58369.2023.10211580.</a:t>
            </a:r>
          </a:p>
          <a:p>
            <a:pPr algn="l">
              <a:lnSpc>
                <a:spcPts val="3779"/>
              </a:lnSpc>
              <a:spcBef>
                <a:spcPct val="0"/>
              </a:spcBef>
            </a:pPr>
          </a:p>
          <a:p>
            <a:pPr algn="l">
              <a:lnSpc>
                <a:spcPts val="3779"/>
              </a:lnSpc>
              <a:spcBef>
                <a:spcPct val="0"/>
              </a:spcBef>
            </a:pPr>
            <a:r>
              <a:rPr lang="en-US" sz="2700" strike="noStrike" u="none">
                <a:solidFill>
                  <a:srgbClr val="FFFFFF"/>
                </a:solidFill>
                <a:latin typeface="Montserrat"/>
              </a:rPr>
              <a:t>[8] S. B. Gopal, M. Jayaprasath, C. Poongodi, et.al, "Blockchain based E-Voting Application – A Survey," 2023 International Conference on Sustainable Computing and Data Communication Systems (ICSCDS), Erode, India, 2023, pp. 1340-1347, doi: 10.1109/ICSCDS56580.2023.10104596.</a:t>
            </a:r>
          </a:p>
          <a:p>
            <a:pPr algn="l">
              <a:lnSpc>
                <a:spcPts val="3779"/>
              </a:lnSpc>
              <a:spcBef>
                <a:spcPct val="0"/>
              </a:spcBef>
            </a:pPr>
          </a:p>
          <a:p>
            <a:pPr algn="l" marL="0" indent="0" lvl="1">
              <a:lnSpc>
                <a:spcPts val="3779"/>
              </a:lnSpc>
              <a:spcBef>
                <a:spcPct val="0"/>
              </a:spcBef>
            </a:pPr>
            <a:r>
              <a:rPr lang="en-US" sz="2700" strike="noStrike" u="none">
                <a:solidFill>
                  <a:srgbClr val="FFFFFF"/>
                </a:solidFill>
                <a:latin typeface="Montserrat"/>
              </a:rPr>
              <a:t>[9] Y. A. F. Ali, O. T. M. Ahmed, M. A. M. Diab, et.al, "Blockchain-Based Online E-voting System," 2023 International Conference on Smart Computing and Application (ICSCA), Hail, Saudi Arabia, 2023, pp. 1-8, doi: 10.1109/ICSCA57840.2023.10087767.</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445417" y="4272527"/>
            <a:ext cx="8148349" cy="1685570"/>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1271219" y="4210227"/>
            <a:ext cx="8148349" cy="1668146"/>
          </a:xfrm>
          <a:prstGeom prst="rect">
            <a:avLst/>
          </a:prstGeom>
        </p:spPr>
        <p:txBody>
          <a:bodyPr anchor="t" rtlCol="false" tIns="0" lIns="0" bIns="0" rIns="0">
            <a:spAutoFit/>
          </a:bodyPr>
          <a:lstStyle/>
          <a:p>
            <a:pPr>
              <a:lnSpc>
                <a:spcPts val="13579"/>
              </a:lnSpc>
            </a:pPr>
            <a:r>
              <a:rPr lang="en-US" sz="9699">
                <a:solidFill>
                  <a:srgbClr val="FFFFFF"/>
                </a:solidFill>
                <a:latin typeface="Neue Machina Ultra-Bold"/>
              </a:rPr>
              <a:t>Contents</a:t>
            </a:r>
          </a:p>
        </p:txBody>
      </p:sp>
      <p:sp>
        <p:nvSpPr>
          <p:cNvPr name="TextBox 7" id="7"/>
          <p:cNvSpPr txBox="true"/>
          <p:nvPr/>
        </p:nvSpPr>
        <p:spPr>
          <a:xfrm rot="0">
            <a:off x="9144000" y="1493016"/>
            <a:ext cx="6281646" cy="8655035"/>
          </a:xfrm>
          <a:prstGeom prst="rect">
            <a:avLst/>
          </a:prstGeom>
        </p:spPr>
        <p:txBody>
          <a:bodyPr anchor="t" rtlCol="false" tIns="0" lIns="0" bIns="0" rIns="0">
            <a:spAutoFit/>
          </a:bodyPr>
          <a:lstStyle/>
          <a:p>
            <a:pPr marL="863599" indent="-431800" lvl="1">
              <a:lnSpc>
                <a:spcPts val="5719"/>
              </a:lnSpc>
              <a:buFont typeface="Arial"/>
              <a:buChar char="•"/>
            </a:pPr>
            <a:r>
              <a:rPr lang="en-US" sz="3999">
                <a:solidFill>
                  <a:srgbClr val="FFFFFF"/>
                </a:solidFill>
                <a:latin typeface="Montserrat"/>
              </a:rPr>
              <a:t>Abstract</a:t>
            </a:r>
          </a:p>
          <a:p>
            <a:pPr marL="863599" indent="-431800" lvl="1">
              <a:lnSpc>
                <a:spcPts val="5719"/>
              </a:lnSpc>
              <a:buFont typeface="Arial"/>
              <a:buChar char="•"/>
            </a:pPr>
            <a:r>
              <a:rPr lang="en-US" sz="3999">
                <a:solidFill>
                  <a:srgbClr val="FFFFFF"/>
                </a:solidFill>
                <a:latin typeface="Montserrat"/>
              </a:rPr>
              <a:t>Introduction</a:t>
            </a:r>
          </a:p>
          <a:p>
            <a:pPr marL="863599" indent="-431800" lvl="1">
              <a:lnSpc>
                <a:spcPts val="5719"/>
              </a:lnSpc>
              <a:buFont typeface="Arial"/>
              <a:buChar char="•"/>
            </a:pPr>
            <a:r>
              <a:rPr lang="en-US" sz="3999">
                <a:solidFill>
                  <a:srgbClr val="FFFFFF"/>
                </a:solidFill>
                <a:latin typeface="Montserrat"/>
              </a:rPr>
              <a:t>Problem Statement</a:t>
            </a:r>
          </a:p>
          <a:p>
            <a:pPr marL="863599" indent="-431800" lvl="1">
              <a:lnSpc>
                <a:spcPts val="5719"/>
              </a:lnSpc>
              <a:buFont typeface="Arial"/>
              <a:buChar char="•"/>
            </a:pPr>
            <a:r>
              <a:rPr lang="en-US" sz="3999">
                <a:solidFill>
                  <a:srgbClr val="FFFFFF"/>
                </a:solidFill>
                <a:latin typeface="Montserrat"/>
              </a:rPr>
              <a:t>Aim</a:t>
            </a:r>
          </a:p>
          <a:p>
            <a:pPr marL="863599" indent="-431800" lvl="1">
              <a:lnSpc>
                <a:spcPts val="5719"/>
              </a:lnSpc>
              <a:buFont typeface="Arial"/>
              <a:buChar char="•"/>
            </a:pPr>
            <a:r>
              <a:rPr lang="en-US" sz="3999">
                <a:solidFill>
                  <a:srgbClr val="FFFFFF"/>
                </a:solidFill>
                <a:latin typeface="Montserrat"/>
              </a:rPr>
              <a:t>Objectives</a:t>
            </a:r>
          </a:p>
          <a:p>
            <a:pPr marL="863599" indent="-431800" lvl="1">
              <a:lnSpc>
                <a:spcPts val="5719"/>
              </a:lnSpc>
              <a:buFont typeface="Arial"/>
              <a:buChar char="•"/>
            </a:pPr>
            <a:r>
              <a:rPr lang="en-US" sz="3999">
                <a:solidFill>
                  <a:srgbClr val="FFFFFF"/>
                </a:solidFill>
                <a:latin typeface="Montserrat"/>
              </a:rPr>
              <a:t>Literature Survey</a:t>
            </a:r>
          </a:p>
          <a:p>
            <a:pPr marL="863599" indent="-431800" lvl="1">
              <a:lnSpc>
                <a:spcPts val="5719"/>
              </a:lnSpc>
              <a:buFont typeface="Arial"/>
              <a:buChar char="•"/>
            </a:pPr>
            <a:r>
              <a:rPr lang="en-US" sz="3999">
                <a:solidFill>
                  <a:srgbClr val="FFFFFF"/>
                </a:solidFill>
                <a:latin typeface="Montserrat"/>
              </a:rPr>
              <a:t>System Architecture</a:t>
            </a:r>
          </a:p>
          <a:p>
            <a:pPr marL="863599" indent="-431800" lvl="1">
              <a:lnSpc>
                <a:spcPts val="5719"/>
              </a:lnSpc>
              <a:buFont typeface="Arial"/>
              <a:buChar char="•"/>
            </a:pPr>
            <a:r>
              <a:rPr lang="en-US" sz="3999">
                <a:solidFill>
                  <a:srgbClr val="FFFFFF"/>
                </a:solidFill>
                <a:latin typeface="Montserrat"/>
              </a:rPr>
              <a:t>System Workflow </a:t>
            </a:r>
          </a:p>
          <a:p>
            <a:pPr marL="863599" indent="-431800" lvl="1">
              <a:lnSpc>
                <a:spcPts val="5719"/>
              </a:lnSpc>
              <a:buFont typeface="Arial"/>
              <a:buChar char="•"/>
            </a:pPr>
            <a:r>
              <a:rPr lang="en-US" sz="3999">
                <a:solidFill>
                  <a:srgbClr val="FFFFFF"/>
                </a:solidFill>
                <a:latin typeface="Montserrat"/>
              </a:rPr>
              <a:t>Proposed Algorithm</a:t>
            </a:r>
          </a:p>
          <a:p>
            <a:pPr marL="863599" indent="-431800" lvl="1">
              <a:lnSpc>
                <a:spcPts val="5719"/>
              </a:lnSpc>
              <a:buFont typeface="Arial"/>
              <a:buChar char="•"/>
            </a:pPr>
            <a:r>
              <a:rPr lang="en-US" sz="3999">
                <a:solidFill>
                  <a:srgbClr val="FFFFFF"/>
                </a:solidFill>
                <a:latin typeface="Montserrat"/>
              </a:rPr>
              <a:t>Result</a:t>
            </a:r>
          </a:p>
          <a:p>
            <a:pPr marL="863599" indent="-431800" lvl="1">
              <a:lnSpc>
                <a:spcPts val="5719"/>
              </a:lnSpc>
              <a:buFont typeface="Arial"/>
              <a:buChar char="•"/>
            </a:pPr>
            <a:r>
              <a:rPr lang="en-US" sz="3999">
                <a:solidFill>
                  <a:srgbClr val="FFFFFF"/>
                </a:solidFill>
                <a:latin typeface="Montserrat"/>
              </a:rPr>
              <a:t>Conclusion</a:t>
            </a:r>
          </a:p>
          <a:p>
            <a:pPr marL="863599" indent="-431800" lvl="1">
              <a:lnSpc>
                <a:spcPts val="5719"/>
              </a:lnSpc>
              <a:buFont typeface="Arial"/>
              <a:buChar char="•"/>
            </a:pPr>
            <a:r>
              <a:rPr lang="en-US" sz="3999">
                <a:solidFill>
                  <a:srgbClr val="FFFFFF"/>
                </a:solidFill>
                <a:latin typeface="Montserrat"/>
              </a:rPr>
              <a:t>References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004213" y="7578874"/>
            <a:ext cx="8580550" cy="8580550"/>
          </a:xfrm>
          <a:custGeom>
            <a:avLst/>
            <a:gdLst/>
            <a:ahLst/>
            <a:cxnLst/>
            <a:rect r="r" b="b" t="t" l="l"/>
            <a:pathLst>
              <a:path h="8580550" w="8580550">
                <a:moveTo>
                  <a:pt x="0" y="0"/>
                </a:moveTo>
                <a:lnTo>
                  <a:pt x="8580551" y="0"/>
                </a:lnTo>
                <a:lnTo>
                  <a:pt x="8580551" y="8580550"/>
                </a:lnTo>
                <a:lnTo>
                  <a:pt x="0" y="8580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66"/>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251794" y="589790"/>
            <a:ext cx="11130050" cy="1153795"/>
          </a:xfrm>
          <a:prstGeom prst="rect">
            <a:avLst/>
          </a:prstGeom>
        </p:spPr>
        <p:txBody>
          <a:bodyPr anchor="t" rtlCol="false" tIns="0" lIns="0" bIns="0" rIns="0">
            <a:spAutoFit/>
          </a:bodyPr>
          <a:lstStyle/>
          <a:p>
            <a:pPr>
              <a:lnSpc>
                <a:spcPts val="9379"/>
              </a:lnSpc>
            </a:pPr>
            <a:r>
              <a:rPr lang="en-US" sz="6699">
                <a:solidFill>
                  <a:srgbClr val="FFFFFF"/>
                </a:solidFill>
                <a:latin typeface="Neue Machina Ultra-Bold"/>
              </a:rPr>
              <a:t>Abstract</a:t>
            </a:r>
          </a:p>
        </p:txBody>
      </p:sp>
      <p:sp>
        <p:nvSpPr>
          <p:cNvPr name="TextBox 9" id="9"/>
          <p:cNvSpPr txBox="true"/>
          <p:nvPr/>
        </p:nvSpPr>
        <p:spPr>
          <a:xfrm rot="0">
            <a:off x="1028700" y="1806908"/>
            <a:ext cx="15199980" cy="8224274"/>
          </a:xfrm>
          <a:prstGeom prst="rect">
            <a:avLst/>
          </a:prstGeom>
        </p:spPr>
        <p:txBody>
          <a:bodyPr anchor="t" rtlCol="false" tIns="0" lIns="0" bIns="0" rIns="0">
            <a:spAutoFit/>
          </a:bodyPr>
          <a:lstStyle/>
          <a:p>
            <a:pPr>
              <a:lnSpc>
                <a:spcPts val="4680"/>
              </a:lnSpc>
            </a:pPr>
            <a:r>
              <a:rPr lang="en-US" sz="3000">
                <a:solidFill>
                  <a:srgbClr val="FFFFFF"/>
                </a:solidFill>
                <a:latin typeface="Montserrat"/>
              </a:rPr>
              <a:t>An electoral system or voting system is a set of rules that determine how elections and referendums are conducted and how their results are determined. Current voting systems like ballot box voting or electronic voting suffer from various security threats such as DDoS attacks, polling booth capturing, vote alteration and manipulation, malware attacks, etc. and also require huge amounts of paperwork, human resources, and time. This creates a sense of distrust among existing systems. The microchip or server can be hacked. Blockchain voting, if implemented properly, can boost voter turnout and offer more accessible and transparent elections. Citizens can easily cast their votes via their personal computers or mobile phones after completing identity verification. Voting records are easily verifiable, and vote tallying is conveniently confirmed in real-time on the network. Blockchain voting saves time, reduces costs, and paves a path for direct democracy. It uses peer to peer network, so no centralized authority.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956539"/>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32399" y="8398254"/>
            <a:ext cx="2778658" cy="2285446"/>
          </a:xfrm>
          <a:custGeom>
            <a:avLst/>
            <a:gdLst/>
            <a:ahLst/>
            <a:cxnLst/>
            <a:rect r="r" b="b" t="t" l="l"/>
            <a:pathLst>
              <a:path h="2285446" w="2778658">
                <a:moveTo>
                  <a:pt x="0" y="0"/>
                </a:moveTo>
                <a:lnTo>
                  <a:pt x="2778658" y="0"/>
                </a:lnTo>
                <a:lnTo>
                  <a:pt x="2778658" y="2285446"/>
                </a:lnTo>
                <a:lnTo>
                  <a:pt x="0" y="2285446"/>
                </a:lnTo>
                <a:lnTo>
                  <a:pt x="0" y="0"/>
                </a:lnTo>
                <a:close/>
              </a:path>
            </a:pathLst>
          </a:custGeom>
          <a:blipFill>
            <a:blip r:embed="rId7"/>
            <a:stretch>
              <a:fillRect l="0" t="0" r="0" b="0"/>
            </a:stretch>
          </a:blipFill>
        </p:spPr>
      </p:sp>
      <p:sp>
        <p:nvSpPr>
          <p:cNvPr name="Freeform 7" id="7"/>
          <p:cNvSpPr/>
          <p:nvPr/>
        </p:nvSpPr>
        <p:spPr>
          <a:xfrm flipH="false" flipV="false" rot="0">
            <a:off x="16349207"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1028700" y="911910"/>
            <a:ext cx="7784091" cy="1153795"/>
          </a:xfrm>
          <a:prstGeom prst="rect">
            <a:avLst/>
          </a:prstGeom>
        </p:spPr>
        <p:txBody>
          <a:bodyPr anchor="t" rtlCol="false" tIns="0" lIns="0" bIns="0" rIns="0">
            <a:spAutoFit/>
          </a:bodyPr>
          <a:lstStyle/>
          <a:p>
            <a:pPr>
              <a:lnSpc>
                <a:spcPts val="9379"/>
              </a:lnSpc>
            </a:pPr>
            <a:r>
              <a:rPr lang="en-US" sz="6699">
                <a:solidFill>
                  <a:srgbClr val="FFFFFF"/>
                </a:solidFill>
                <a:latin typeface="Neue Machina Ultra-Bold"/>
              </a:rPr>
              <a:t>Introduction</a:t>
            </a:r>
          </a:p>
        </p:txBody>
      </p:sp>
      <p:sp>
        <p:nvSpPr>
          <p:cNvPr name="TextBox 9" id="9"/>
          <p:cNvSpPr txBox="true"/>
          <p:nvPr/>
        </p:nvSpPr>
        <p:spPr>
          <a:xfrm rot="0">
            <a:off x="1639821" y="2526340"/>
            <a:ext cx="14345941" cy="4228532"/>
          </a:xfrm>
          <a:prstGeom prst="rect">
            <a:avLst/>
          </a:prstGeom>
        </p:spPr>
        <p:txBody>
          <a:bodyPr anchor="t" rtlCol="false" tIns="0" lIns="0" bIns="0" rIns="0">
            <a:spAutoFit/>
          </a:bodyPr>
          <a:lstStyle/>
          <a:p>
            <a:pPr>
              <a:lnSpc>
                <a:spcPts val="4800"/>
              </a:lnSpc>
            </a:pPr>
            <a:r>
              <a:rPr lang="en-US" sz="3000">
                <a:solidFill>
                  <a:srgbClr val="FFFFFF"/>
                </a:solidFill>
                <a:latin typeface="Montserrat"/>
              </a:rPr>
              <a:t>Electronic voting systems have been the subject of active research for decades, with the goal to minimize the cost of running an election, while ensuring the election integrity by fulfilling the security, privacy, and compliance requirements. Replacing the traditional pen and paper scheme with a new election system has the potential to limit fraud while making the voting process traceable and verifiable. </a:t>
            </a:r>
          </a:p>
          <a:p>
            <a:pPr>
              <a:lnSpc>
                <a:spcPts val="4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2718355" y="1531620"/>
            <a:ext cx="12120083" cy="4983047"/>
          </a:xfrm>
          <a:prstGeom prst="rect">
            <a:avLst/>
          </a:prstGeom>
        </p:spPr>
        <p:txBody>
          <a:bodyPr anchor="t" rtlCol="false" tIns="0" lIns="0" bIns="0" rIns="0">
            <a:spAutoFit/>
          </a:bodyPr>
          <a:lstStyle/>
          <a:p>
            <a:pPr algn="ctr">
              <a:lnSpc>
                <a:spcPts val="5009"/>
              </a:lnSpc>
            </a:pPr>
          </a:p>
          <a:p>
            <a:pPr algn="l">
              <a:lnSpc>
                <a:spcPts val="5009"/>
              </a:lnSpc>
            </a:pPr>
            <a:r>
              <a:rPr lang="en-US" sz="3000">
                <a:solidFill>
                  <a:srgbClr val="FFFFFF"/>
                </a:solidFill>
                <a:latin typeface="Montserrat"/>
              </a:rPr>
              <a:t>To create a system that caters the problem of current voting system like ballot box voting or electronic voting. Which suffer from various security threats such as DDoS attacks, polling booth capturing, vote alteration and manipulation, malware attacks, etc. and also require huge amounts of paperwork, human resources, and time spent during voting in long queues.</a:t>
            </a:r>
          </a:p>
        </p:txBody>
      </p:sp>
      <p:sp>
        <p:nvSpPr>
          <p:cNvPr name="TextBox 7" id="7"/>
          <p:cNvSpPr txBox="true"/>
          <p:nvPr/>
        </p:nvSpPr>
        <p:spPr>
          <a:xfrm rot="0">
            <a:off x="3077851" y="895350"/>
            <a:ext cx="12132298"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82859" y="-4316633"/>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100888" y="-3473654"/>
            <a:ext cx="3493701" cy="5774713"/>
          </a:xfrm>
          <a:custGeom>
            <a:avLst/>
            <a:gdLst/>
            <a:ahLst/>
            <a:cxnLst/>
            <a:rect r="r" b="b" t="t" l="l"/>
            <a:pathLst>
              <a:path h="5774713" w="3493701">
                <a:moveTo>
                  <a:pt x="0" y="0"/>
                </a:moveTo>
                <a:lnTo>
                  <a:pt x="3493701" y="0"/>
                </a:lnTo>
                <a:lnTo>
                  <a:pt x="3493701"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716107" y="3366811"/>
            <a:ext cx="6022673" cy="3553377"/>
          </a:xfrm>
          <a:custGeom>
            <a:avLst/>
            <a:gdLst/>
            <a:ahLst/>
            <a:cxnLst/>
            <a:rect r="r" b="b" t="t" l="l"/>
            <a:pathLst>
              <a:path h="3553377" w="6022673">
                <a:moveTo>
                  <a:pt x="0" y="0"/>
                </a:moveTo>
                <a:lnTo>
                  <a:pt x="6022674" y="0"/>
                </a:lnTo>
                <a:lnTo>
                  <a:pt x="6022674" y="3553378"/>
                </a:lnTo>
                <a:lnTo>
                  <a:pt x="0" y="3553378"/>
                </a:lnTo>
                <a:lnTo>
                  <a:pt x="0" y="0"/>
                </a:lnTo>
                <a:close/>
              </a:path>
            </a:pathLst>
          </a:custGeom>
          <a:blipFill>
            <a:blip r:embed="rId7"/>
            <a:stretch>
              <a:fillRect l="0" t="0" r="0" b="0"/>
            </a:stretch>
          </a:blipFill>
        </p:spPr>
      </p:sp>
      <p:sp>
        <p:nvSpPr>
          <p:cNvPr name="TextBox 6" id="6"/>
          <p:cNvSpPr txBox="true"/>
          <p:nvPr/>
        </p:nvSpPr>
        <p:spPr>
          <a:xfrm rot="0">
            <a:off x="855494" y="507420"/>
            <a:ext cx="16577011" cy="9070243"/>
          </a:xfrm>
          <a:prstGeom prst="rect">
            <a:avLst/>
          </a:prstGeom>
        </p:spPr>
        <p:txBody>
          <a:bodyPr anchor="t" rtlCol="false" tIns="0" lIns="0" bIns="0" rIns="0">
            <a:spAutoFit/>
          </a:bodyPr>
          <a:lstStyle/>
          <a:p>
            <a:pPr>
              <a:lnSpc>
                <a:spcPts val="4038"/>
              </a:lnSpc>
            </a:pPr>
          </a:p>
          <a:p>
            <a:pPr>
              <a:lnSpc>
                <a:spcPts val="4038"/>
              </a:lnSpc>
            </a:pPr>
          </a:p>
          <a:p>
            <a:pPr>
              <a:lnSpc>
                <a:spcPts val="4038"/>
              </a:lnSpc>
            </a:pPr>
            <a:r>
              <a:rPr lang="en-US" sz="2884">
                <a:solidFill>
                  <a:srgbClr val="FFFFFF"/>
                </a:solidFill>
                <a:latin typeface="Montserrat"/>
              </a:rPr>
              <a:t>Based on media reports, there have been approximately 10 cases of alleged EVM fraud in India from 2006 to 2018. </a:t>
            </a:r>
          </a:p>
          <a:p>
            <a:pPr>
              <a:lnSpc>
                <a:spcPts val="4038"/>
              </a:lnSpc>
            </a:pPr>
            <a:r>
              <a:rPr lang="en-US" sz="2884">
                <a:solidFill>
                  <a:srgbClr val="FFFFFF"/>
                </a:solidFill>
                <a:latin typeface="Montserrat"/>
              </a:rPr>
              <a:t>The following are some examples of media reports on allege</a:t>
            </a:r>
            <a:r>
              <a:rPr lang="en-US" sz="2884">
                <a:solidFill>
                  <a:srgbClr val="FFFFFF"/>
                </a:solidFill>
                <a:latin typeface="Montserrat"/>
              </a:rPr>
              <a:t>d EVM fraud in India:</a:t>
            </a:r>
          </a:p>
          <a:p>
            <a:pPr marL="622798" indent="-311399" lvl="1">
              <a:lnSpc>
                <a:spcPts val="4038"/>
              </a:lnSpc>
              <a:buFont typeface="Arial"/>
              <a:buChar char="•"/>
            </a:pPr>
            <a:r>
              <a:rPr lang="en-US" sz="2884">
                <a:solidFill>
                  <a:srgbClr val="FFFFFF"/>
                </a:solidFill>
                <a:latin typeface="Montserrat"/>
              </a:rPr>
              <a:t>In 2007, The Times of India reported on a case of alleged EVM fraud in the Uttar Pradesh assembly elections. The report claimed that EVMs in some polling stations had been tampered with to favor a particular candidate.</a:t>
            </a:r>
          </a:p>
          <a:p>
            <a:pPr marL="622798" indent="-311399" lvl="1">
              <a:lnSpc>
                <a:spcPts val="4038"/>
              </a:lnSpc>
              <a:buFont typeface="Arial"/>
              <a:buChar char="•"/>
            </a:pPr>
            <a:r>
              <a:rPr lang="en-US" sz="2884">
                <a:solidFill>
                  <a:srgbClr val="FFFFFF"/>
                </a:solidFill>
                <a:latin typeface="Montserrat"/>
              </a:rPr>
              <a:t>In 2014, the Indian Express reported on a case of alleged EVM fraud in the Lok Sabha elections. The report claimed that EVMs in some polling stations had been rigged to favor a particular party.</a:t>
            </a:r>
          </a:p>
          <a:p>
            <a:pPr marL="622798" indent="-311399" lvl="1">
              <a:lnSpc>
                <a:spcPts val="4038"/>
              </a:lnSpc>
              <a:buFont typeface="Arial"/>
              <a:buChar char="•"/>
            </a:pPr>
            <a:r>
              <a:rPr lang="en-US" sz="2884">
                <a:solidFill>
                  <a:srgbClr val="FFFFFF"/>
                </a:solidFill>
                <a:latin typeface="Montserrat"/>
              </a:rPr>
              <a:t>In 2017, the BBC reported on a case of alleged EVM fraud in the Uttar Pradesh assembly elections. The report claimed that EVMs in some polling stations had been tampered with to favor a particular candidate.</a:t>
            </a:r>
          </a:p>
          <a:p>
            <a:pPr marL="622798" indent="-311399" lvl="1">
              <a:lnSpc>
                <a:spcPts val="4038"/>
              </a:lnSpc>
              <a:buFont typeface="Arial"/>
              <a:buChar char="•"/>
            </a:pPr>
            <a:r>
              <a:rPr lang="en-US" sz="2884">
                <a:solidFill>
                  <a:srgbClr val="FFFFFF"/>
                </a:solidFill>
                <a:latin typeface="Montserrat"/>
              </a:rPr>
              <a:t>In 2018, the Hindustan Times reported on a case of alleged EVM fraud in the Madhya Pradesh assembly elections. The report claimed that EVMs in some polling stations had been tampered with to favor a particular candidate.</a:t>
            </a:r>
          </a:p>
          <a:p>
            <a:pPr>
              <a:lnSpc>
                <a:spcPts val="4038"/>
              </a:lnSpc>
            </a:pPr>
          </a:p>
        </p:txBody>
      </p:sp>
      <p:sp>
        <p:nvSpPr>
          <p:cNvPr name="TextBox 7" id="7"/>
          <p:cNvSpPr txBox="true"/>
          <p:nvPr/>
        </p:nvSpPr>
        <p:spPr>
          <a:xfrm rot="0">
            <a:off x="3983896" y="696912"/>
            <a:ext cx="10320208" cy="596900"/>
          </a:xfrm>
          <a:prstGeom prst="rect">
            <a:avLst/>
          </a:prstGeom>
        </p:spPr>
        <p:txBody>
          <a:bodyPr anchor="t" rtlCol="false" tIns="0" lIns="0" bIns="0" rIns="0">
            <a:spAutoFit/>
          </a:bodyPr>
          <a:lstStyle/>
          <a:p>
            <a:pPr algn="ctr">
              <a:lnSpc>
                <a:spcPts val="4899"/>
              </a:lnSpc>
            </a:pPr>
            <a:r>
              <a:rPr lang="en-US" sz="3499">
                <a:solidFill>
                  <a:srgbClr val="FFFFFF"/>
                </a:solidFill>
                <a:latin typeface="Neue Machina Ultra-Bold"/>
              </a:rPr>
              <a:t>Cases of EVM fraud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3013071" y="2561910"/>
            <a:ext cx="9289521" cy="1153795"/>
          </a:xfrm>
          <a:prstGeom prst="rect">
            <a:avLst/>
          </a:prstGeom>
        </p:spPr>
        <p:txBody>
          <a:bodyPr anchor="t" rtlCol="false" tIns="0" lIns="0" bIns="0" rIns="0">
            <a:spAutoFit/>
          </a:bodyPr>
          <a:lstStyle/>
          <a:p>
            <a:pPr algn="ctr">
              <a:lnSpc>
                <a:spcPts val="9379"/>
              </a:lnSpc>
            </a:pPr>
            <a:r>
              <a:rPr lang="en-US" sz="6699">
                <a:solidFill>
                  <a:srgbClr val="FFFFFF"/>
                </a:solidFill>
                <a:latin typeface="Neue Machina Ultra-Bold"/>
              </a:rPr>
              <a:t> Project Aim</a:t>
            </a:r>
          </a:p>
        </p:txBody>
      </p:sp>
      <p:sp>
        <p:nvSpPr>
          <p:cNvPr name="TextBox 8" id="8"/>
          <p:cNvSpPr txBox="true"/>
          <p:nvPr/>
        </p:nvSpPr>
        <p:spPr>
          <a:xfrm rot="0">
            <a:off x="5280741" y="4289506"/>
            <a:ext cx="12173954" cy="3095354"/>
          </a:xfrm>
          <a:prstGeom prst="rect">
            <a:avLst/>
          </a:prstGeom>
        </p:spPr>
        <p:txBody>
          <a:bodyPr anchor="t" rtlCol="false" tIns="0" lIns="0" bIns="0" rIns="0">
            <a:spAutoFit/>
          </a:bodyPr>
          <a:lstStyle/>
          <a:p>
            <a:pPr>
              <a:lnSpc>
                <a:spcPts val="4950"/>
              </a:lnSpc>
            </a:pPr>
            <a:r>
              <a:rPr lang="en-US" sz="3000">
                <a:solidFill>
                  <a:srgbClr val="FFFFFF"/>
                </a:solidFill>
                <a:latin typeface="Montserrat"/>
              </a:rPr>
              <a:t>The Aim of this project is: To create a voting system sitting on the Ethereum blockchain where every vote is like a token and there are a set number of tokens in circulation based on the number of voters. The candidates with such accountability and transparency are achieved.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4"/>
            <a:stretch>
              <a:fillRect l="0" t="0" r="-5651" b="0"/>
            </a:stretch>
          </a:blipFill>
        </p:spPr>
      </p:sp>
      <p:sp>
        <p:nvSpPr>
          <p:cNvPr name="Freeform 5" id="5"/>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5"/>
            <a:stretch>
              <a:fillRect l="0" t="0" r="0" b="0"/>
            </a:stretch>
          </a:blipFill>
        </p:spPr>
      </p:sp>
      <p:sp>
        <p:nvSpPr>
          <p:cNvPr name="Freeform 6" id="6"/>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6"/>
            <a:stretch>
              <a:fillRect l="0" t="0" r="0" b="0"/>
            </a:stretch>
          </a:blipFill>
        </p:spPr>
      </p:sp>
      <p:sp>
        <p:nvSpPr>
          <p:cNvPr name="TextBox 7" id="7"/>
          <p:cNvSpPr txBox="true"/>
          <p:nvPr/>
        </p:nvSpPr>
        <p:spPr>
          <a:xfrm rot="0">
            <a:off x="1028700" y="895350"/>
            <a:ext cx="7119102" cy="1153795"/>
          </a:xfrm>
          <a:prstGeom prst="rect">
            <a:avLst/>
          </a:prstGeom>
        </p:spPr>
        <p:txBody>
          <a:bodyPr anchor="t" rtlCol="false" tIns="0" lIns="0" bIns="0" rIns="0">
            <a:spAutoFit/>
          </a:bodyPr>
          <a:lstStyle/>
          <a:p>
            <a:pPr>
              <a:lnSpc>
                <a:spcPts val="9379"/>
              </a:lnSpc>
            </a:pPr>
            <a:r>
              <a:rPr lang="en-US" sz="6699">
                <a:solidFill>
                  <a:srgbClr val="FFFFFF"/>
                </a:solidFill>
                <a:latin typeface="Neue Machina Ultra-Bold"/>
              </a:rPr>
              <a:t>Ojectives</a:t>
            </a:r>
          </a:p>
        </p:txBody>
      </p:sp>
      <p:sp>
        <p:nvSpPr>
          <p:cNvPr name="TextBox 8" id="8"/>
          <p:cNvSpPr txBox="true"/>
          <p:nvPr/>
        </p:nvSpPr>
        <p:spPr>
          <a:xfrm rot="0">
            <a:off x="1653995" y="2447570"/>
            <a:ext cx="12563402" cy="6307994"/>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FFFFFF"/>
                </a:solidFill>
                <a:latin typeface="Montserrat"/>
              </a:rPr>
              <a:t>To limit voting fraud.</a:t>
            </a:r>
          </a:p>
          <a:p>
            <a:pPr marL="863599" indent="-431800" lvl="1">
              <a:lnSpc>
                <a:spcPts val="5599"/>
              </a:lnSpc>
              <a:buFont typeface="Arial"/>
              <a:buChar char="•"/>
            </a:pPr>
            <a:r>
              <a:rPr lang="en-US" sz="3999">
                <a:solidFill>
                  <a:srgbClr val="FFFFFF"/>
                </a:solidFill>
                <a:latin typeface="Montserrat"/>
              </a:rPr>
              <a:t>To avoid long queuing to cast votes. </a:t>
            </a:r>
          </a:p>
          <a:p>
            <a:pPr marL="863599" indent="-431800" lvl="1">
              <a:lnSpc>
                <a:spcPts val="5599"/>
              </a:lnSpc>
              <a:buFont typeface="Arial"/>
              <a:buChar char="•"/>
            </a:pPr>
            <a:r>
              <a:rPr lang="en-US" sz="3999">
                <a:solidFill>
                  <a:srgbClr val="FFFFFF"/>
                </a:solidFill>
                <a:latin typeface="Montserrat"/>
              </a:rPr>
              <a:t>To minimize the cost of elections. </a:t>
            </a:r>
          </a:p>
          <a:p>
            <a:pPr marL="863599" indent="-431800" lvl="1">
              <a:lnSpc>
                <a:spcPts val="5599"/>
              </a:lnSpc>
              <a:buFont typeface="Arial"/>
              <a:buChar char="•"/>
            </a:pPr>
            <a:r>
              <a:rPr lang="en-US" sz="3999">
                <a:solidFill>
                  <a:srgbClr val="FFFFFF"/>
                </a:solidFill>
                <a:latin typeface="Montserrat"/>
              </a:rPr>
              <a:t>To enable voters to vote in the comfort of their home, or worldwide. </a:t>
            </a:r>
          </a:p>
          <a:p>
            <a:pPr marL="863599" indent="-431800" lvl="1">
              <a:lnSpc>
                <a:spcPts val="5599"/>
              </a:lnSpc>
              <a:buFont typeface="Arial"/>
              <a:buChar char="•"/>
            </a:pPr>
            <a:r>
              <a:rPr lang="en-US" sz="3999">
                <a:solidFill>
                  <a:srgbClr val="FFFFFF"/>
                </a:solidFill>
                <a:latin typeface="Montserrat"/>
              </a:rPr>
              <a:t>To be able to verify if a vote has been counted. </a:t>
            </a:r>
          </a:p>
          <a:p>
            <a:pPr marL="863599" indent="-431800" lvl="1">
              <a:lnSpc>
                <a:spcPts val="5599"/>
              </a:lnSpc>
              <a:buFont typeface="Arial"/>
              <a:buChar char="•"/>
            </a:pPr>
            <a:r>
              <a:rPr lang="en-US" sz="3999">
                <a:solidFill>
                  <a:srgbClr val="FFFFFF"/>
                </a:solidFill>
                <a:latin typeface="Montserrat"/>
              </a:rPr>
              <a:t>To maintain transparency and anonymity in elections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DAFvD1S9pTo</dc:identifier>
  <dcterms:modified xsi:type="dcterms:W3CDTF">2011-08-01T06:04:30Z</dcterms:modified>
  <cp:revision>1</cp:revision>
  <dc:title>yks seminar report</dc:title>
</cp:coreProperties>
</file>